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50"/>
  </p:notesMasterIdLst>
  <p:handoutMasterIdLst>
    <p:handoutMasterId r:id="rId51"/>
  </p:handoutMasterIdLst>
  <p:sldIdLst>
    <p:sldId id="258" r:id="rId2"/>
    <p:sldId id="600" r:id="rId3"/>
    <p:sldId id="358" r:id="rId4"/>
    <p:sldId id="523" r:id="rId5"/>
    <p:sldId id="524" r:id="rId6"/>
    <p:sldId id="359" r:id="rId7"/>
    <p:sldId id="528" r:id="rId8"/>
    <p:sldId id="613" r:id="rId9"/>
    <p:sldId id="381" r:id="rId10"/>
    <p:sldId id="611" r:id="rId11"/>
    <p:sldId id="382" r:id="rId12"/>
    <p:sldId id="383" r:id="rId13"/>
    <p:sldId id="610" r:id="rId14"/>
    <p:sldId id="691" r:id="rId15"/>
    <p:sldId id="607" r:id="rId16"/>
    <p:sldId id="384" r:id="rId17"/>
    <p:sldId id="532" r:id="rId18"/>
    <p:sldId id="734" r:id="rId19"/>
    <p:sldId id="597" r:id="rId20"/>
    <p:sldId id="364" r:id="rId21"/>
    <p:sldId id="363" r:id="rId22"/>
    <p:sldId id="626" r:id="rId23"/>
    <p:sldId id="627" r:id="rId24"/>
    <p:sldId id="385" r:id="rId25"/>
    <p:sldId id="540" r:id="rId26"/>
    <p:sldId id="541" r:id="rId27"/>
    <p:sldId id="710" r:id="rId28"/>
    <p:sldId id="654" r:id="rId29"/>
    <p:sldId id="658" r:id="rId30"/>
    <p:sldId id="408" r:id="rId31"/>
    <p:sldId id="563" r:id="rId32"/>
    <p:sldId id="745" r:id="rId33"/>
    <p:sldId id="750" r:id="rId34"/>
    <p:sldId id="751" r:id="rId35"/>
    <p:sldId id="409" r:id="rId36"/>
    <p:sldId id="410" r:id="rId37"/>
    <p:sldId id="555" r:id="rId38"/>
    <p:sldId id="412" r:id="rId39"/>
    <p:sldId id="374" r:id="rId40"/>
    <p:sldId id="735" r:id="rId41"/>
    <p:sldId id="713" r:id="rId42"/>
    <p:sldId id="736" r:id="rId43"/>
    <p:sldId id="753" r:id="rId44"/>
    <p:sldId id="685" r:id="rId45"/>
    <p:sldId id="752" r:id="rId46"/>
    <p:sldId id="754" r:id="rId47"/>
    <p:sldId id="755" r:id="rId48"/>
    <p:sldId id="756" r:id="rId49"/>
  </p:sldIdLst>
  <p:sldSz cx="8961438" cy="6721475"/>
  <p:notesSz cx="7315200" cy="9601200"/>
  <p:defaultTextStyle>
    <a:defPPr>
      <a:defRPr lang="en-US"/>
    </a:defPPr>
    <a:lvl1pPr algn="l" rtl="0" fontAlgn="base">
      <a:spcBef>
        <a:spcPct val="0"/>
      </a:spcBef>
      <a:spcAft>
        <a:spcPct val="0"/>
      </a:spcAft>
      <a:defRPr sz="1600" kern="1200">
        <a:solidFill>
          <a:schemeClr val="tx1"/>
        </a:solidFill>
        <a:latin typeface="Arial" pitchFamily="34" charset="0"/>
        <a:ea typeface="ＭＳ Ｐゴシック" charset="-128"/>
        <a:cs typeface="+mn-cs"/>
      </a:defRPr>
    </a:lvl1pPr>
    <a:lvl2pPr marL="456661" algn="l" rtl="0" fontAlgn="base">
      <a:spcBef>
        <a:spcPct val="0"/>
      </a:spcBef>
      <a:spcAft>
        <a:spcPct val="0"/>
      </a:spcAft>
      <a:defRPr sz="1600" kern="1200">
        <a:solidFill>
          <a:schemeClr val="tx1"/>
        </a:solidFill>
        <a:latin typeface="Arial" pitchFamily="34" charset="0"/>
        <a:ea typeface="ＭＳ Ｐゴシック" charset="-128"/>
        <a:cs typeface="+mn-cs"/>
      </a:defRPr>
    </a:lvl2pPr>
    <a:lvl3pPr marL="913337" algn="l" rtl="0" fontAlgn="base">
      <a:spcBef>
        <a:spcPct val="0"/>
      </a:spcBef>
      <a:spcAft>
        <a:spcPct val="0"/>
      </a:spcAft>
      <a:defRPr sz="1600" kern="1200">
        <a:solidFill>
          <a:schemeClr val="tx1"/>
        </a:solidFill>
        <a:latin typeface="Arial" pitchFamily="34" charset="0"/>
        <a:ea typeface="ＭＳ Ｐゴシック" charset="-128"/>
        <a:cs typeface="+mn-cs"/>
      </a:defRPr>
    </a:lvl3pPr>
    <a:lvl4pPr marL="1370004" algn="l" rtl="0" fontAlgn="base">
      <a:spcBef>
        <a:spcPct val="0"/>
      </a:spcBef>
      <a:spcAft>
        <a:spcPct val="0"/>
      </a:spcAft>
      <a:defRPr sz="1600" kern="1200">
        <a:solidFill>
          <a:schemeClr val="tx1"/>
        </a:solidFill>
        <a:latin typeface="Arial" pitchFamily="34" charset="0"/>
        <a:ea typeface="ＭＳ Ｐゴシック" charset="-128"/>
        <a:cs typeface="+mn-cs"/>
      </a:defRPr>
    </a:lvl4pPr>
    <a:lvl5pPr marL="1826667" algn="l" rtl="0" fontAlgn="base">
      <a:spcBef>
        <a:spcPct val="0"/>
      </a:spcBef>
      <a:spcAft>
        <a:spcPct val="0"/>
      </a:spcAft>
      <a:defRPr sz="1600" kern="1200">
        <a:solidFill>
          <a:schemeClr val="tx1"/>
        </a:solidFill>
        <a:latin typeface="Arial" pitchFamily="34" charset="0"/>
        <a:ea typeface="ＭＳ Ｐゴシック" charset="-128"/>
        <a:cs typeface="+mn-cs"/>
      </a:defRPr>
    </a:lvl5pPr>
    <a:lvl6pPr marL="2283336" algn="l" defTabSz="913337" rtl="0" eaLnBrk="1" latinLnBrk="0" hangingPunct="1">
      <a:defRPr sz="1600" kern="1200">
        <a:solidFill>
          <a:schemeClr val="tx1"/>
        </a:solidFill>
        <a:latin typeface="Arial" pitchFamily="34" charset="0"/>
        <a:ea typeface="ＭＳ Ｐゴシック" charset="-128"/>
        <a:cs typeface="+mn-cs"/>
      </a:defRPr>
    </a:lvl6pPr>
    <a:lvl7pPr marL="2740004" algn="l" defTabSz="913337" rtl="0" eaLnBrk="1" latinLnBrk="0" hangingPunct="1">
      <a:defRPr sz="1600" kern="1200">
        <a:solidFill>
          <a:schemeClr val="tx1"/>
        </a:solidFill>
        <a:latin typeface="Arial" pitchFamily="34" charset="0"/>
        <a:ea typeface="ＭＳ Ｐゴシック" charset="-128"/>
        <a:cs typeface="+mn-cs"/>
      </a:defRPr>
    </a:lvl7pPr>
    <a:lvl8pPr marL="3196669" algn="l" defTabSz="913337" rtl="0" eaLnBrk="1" latinLnBrk="0" hangingPunct="1">
      <a:defRPr sz="1600" kern="1200">
        <a:solidFill>
          <a:schemeClr val="tx1"/>
        </a:solidFill>
        <a:latin typeface="Arial" pitchFamily="34" charset="0"/>
        <a:ea typeface="ＭＳ Ｐゴシック" charset="-128"/>
        <a:cs typeface="+mn-cs"/>
      </a:defRPr>
    </a:lvl8pPr>
    <a:lvl9pPr marL="3653337" algn="l" defTabSz="913337" rtl="0" eaLnBrk="1" latinLnBrk="0" hangingPunct="1">
      <a:defRPr sz="1600"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xmlns="">
        <p15:guide id="1" orient="horz" pos="642">
          <p15:clr>
            <a:srgbClr val="A4A3A4"/>
          </p15:clr>
        </p15:guide>
        <p15:guide id="2" orient="horz" pos="2265">
          <p15:clr>
            <a:srgbClr val="A4A3A4"/>
          </p15:clr>
        </p15:guide>
        <p15:guide id="3" pos="1812">
          <p15:clr>
            <a:srgbClr val="A4A3A4"/>
          </p15:clr>
        </p15:guide>
        <p15:guide id="4" pos="3636">
          <p15:clr>
            <a:srgbClr val="A4A3A4"/>
          </p15:clr>
        </p15:guide>
        <p15:guide id="5" orient="horz" pos="2733">
          <p15:clr>
            <a:srgbClr val="A4A3A4"/>
          </p15:clr>
        </p15:guide>
        <p15:guide id="6" pos="5644">
          <p15:clr>
            <a:srgbClr val="A4A3A4"/>
          </p15:clr>
        </p15:guide>
        <p15:guide id="7" orient="horz" pos="160">
          <p15:clr>
            <a:srgbClr val="A4A3A4"/>
          </p15:clr>
        </p15:guide>
        <p15:guide id="8" orient="horz" pos="4177">
          <p15:clr>
            <a:srgbClr val="A4A3A4"/>
          </p15:clr>
        </p15:guide>
        <p15:guide id="9" orient="horz" pos="703">
          <p15:clr>
            <a:srgbClr val="A4A3A4"/>
          </p15:clr>
        </p15:guide>
        <p15:guide id="10" pos="2807">
          <p15:clr>
            <a:srgbClr val="A4A3A4"/>
          </p15:clr>
        </p15:guide>
        <p15:guide id="11" pos="1160">
          <p15:clr>
            <a:srgbClr val="A4A3A4"/>
          </p15:clr>
        </p15:guide>
      </p15:sldGuideLst>
    </p:ext>
    <p:ext uri="{2D200454-40CA-4A62-9FC3-DE9A4176ACB9}">
      <p15:notesGuideLst xmlns:p15="http://schemas.microsoft.com/office/powerpoint/2012/main" xmlns="">
        <p15:guide id="1" orient="horz" pos="2208">
          <p15:clr>
            <a:srgbClr val="A4A3A4"/>
          </p15:clr>
        </p15:guide>
        <p15:guide id="2" pos="2928">
          <p15:clr>
            <a:srgbClr val="A4A3A4"/>
          </p15:clr>
        </p15:guide>
        <p15:guide id="3" orient="horz" pos="2928">
          <p15:clr>
            <a:srgbClr val="A4A3A4"/>
          </p15:clr>
        </p15:guide>
        <p15:guide id="4" pos="2208">
          <p15:clr>
            <a:srgbClr val="A4A3A4"/>
          </p15:clr>
        </p15:guide>
        <p15:guide id="5" orient="horz" pos="2280">
          <p15:clr>
            <a:srgbClr val="A4A3A4"/>
          </p15:clr>
        </p15:guide>
        <p15:guide id="6" orient="horz" pos="3024">
          <p15:clr>
            <a:srgbClr val="A4A3A4"/>
          </p15:clr>
        </p15:guide>
        <p15:guide id="7" pos="3055">
          <p15:clr>
            <a:srgbClr val="A4A3A4"/>
          </p15:clr>
        </p15:guide>
        <p15:guide id="8"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y" initials="m" lastIdx="33" clrIdx="0"/>
  <p:cmAuthor id="1" name="John Van Reenen" initials="JVR" lastIdx="31" clrIdx="1">
    <p:extLst/>
  </p:cmAuthor>
  <p:cmAuthor id="2" name="Zack Cooper"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00FF"/>
    <a:srgbClr val="FF6666"/>
    <a:srgbClr val="FF91A8"/>
    <a:srgbClr val="20008F"/>
    <a:srgbClr val="21008F"/>
    <a:srgbClr val="1A77FF"/>
    <a:srgbClr val="EAF0F6"/>
    <a:srgbClr val="6F97C9"/>
    <a:srgbClr val="002296"/>
    <a:srgbClr val="0012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0875" autoAdjust="0"/>
    <p:restoredTop sz="92571" autoAdjust="0"/>
  </p:normalViewPr>
  <p:slideViewPr>
    <p:cSldViewPr snapToGrid="0">
      <p:cViewPr varScale="1">
        <p:scale>
          <a:sx n="111" d="100"/>
          <a:sy n="111" d="100"/>
        </p:scale>
        <p:origin x="-704" y="-112"/>
      </p:cViewPr>
      <p:guideLst>
        <p:guide orient="horz" pos="642"/>
        <p:guide orient="horz" pos="2265"/>
        <p:guide orient="horz" pos="2733"/>
        <p:guide orient="horz" pos="160"/>
        <p:guide orient="horz" pos="4177"/>
        <p:guide orient="horz" pos="703"/>
        <p:guide pos="1812"/>
        <p:guide pos="3636"/>
        <p:guide pos="5644"/>
        <p:guide pos="2807"/>
        <p:guide pos="116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7" d="100"/>
          <a:sy n="87" d="100"/>
        </p:scale>
        <p:origin x="-3120" y="-112"/>
      </p:cViewPr>
      <p:guideLst>
        <p:guide orient="horz" pos="2208"/>
        <p:guide orient="horz" pos="2928"/>
        <p:guide orient="horz" pos="2280"/>
        <p:guide orient="horz" pos="3024"/>
        <p:guide pos="2928"/>
        <p:guide pos="2208"/>
        <p:guide pos="3055"/>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commentAuthors" Target="commentAuthors.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15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4"/>
          <p:cNvSpPr>
            <a:spLocks noGrp="1" noRot="1" noChangeAspect="1" noChangeArrowheads="1" noTextEdit="1"/>
          </p:cNvSpPr>
          <p:nvPr>
            <p:ph type="sldImg" idx="2"/>
          </p:nvPr>
        </p:nvSpPr>
        <p:spPr bwMode="auto">
          <a:xfrm>
            <a:off x="36513" y="1801813"/>
            <a:ext cx="7058025" cy="5294312"/>
          </a:xfrm>
          <a:prstGeom prst="rect">
            <a:avLst/>
          </a:prstGeom>
          <a:no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335468" y="7246548"/>
            <a:ext cx="4323073" cy="22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noProof="0" smtClean="0"/>
              <a:t>Click to edit Master text styles</a:t>
            </a:r>
          </a:p>
        </p:txBody>
      </p:sp>
      <p:sp>
        <p:nvSpPr>
          <p:cNvPr id="5138" name="McK Separator" hidden="1"/>
          <p:cNvSpPr>
            <a:spLocks noChangeShapeType="1"/>
          </p:cNvSpPr>
          <p:nvPr/>
        </p:nvSpPr>
        <p:spPr bwMode="auto">
          <a:xfrm>
            <a:off x="600429" y="1466364"/>
            <a:ext cx="596924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5069" tIns="47534" rIns="95069" bIns="47534"/>
          <a:lstStyle/>
          <a:p>
            <a:pPr>
              <a:defRPr/>
            </a:pPr>
            <a:endParaRPr lang="en-US">
              <a:latin typeface="Arial" charset="0"/>
              <a:ea typeface="ＭＳ Ｐゴシック" charset="0"/>
            </a:endParaRPr>
          </a:p>
        </p:txBody>
      </p:sp>
    </p:spTree>
    <p:extLst>
      <p:ext uri="{BB962C8B-B14F-4D97-AF65-F5344CB8AC3E}">
        <p14:creationId xmlns:p14="http://schemas.microsoft.com/office/powerpoint/2010/main" val="163781143"/>
      </p:ext>
    </p:extLst>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30000"/>
      </a:spcBef>
      <a:spcAft>
        <a:spcPct val="0"/>
      </a:spcAft>
      <a:defRPr sz="1300" kern="1200">
        <a:solidFill>
          <a:schemeClr val="tx1"/>
        </a:solidFill>
        <a:latin typeface="Times New Roman" charset="0"/>
        <a:ea typeface="ＭＳ Ｐゴシック" charset="0"/>
        <a:cs typeface="ＭＳ Ｐゴシック" charset="0"/>
      </a:defRPr>
    </a:lvl1pPr>
    <a:lvl2pPr marL="742083" indent="-285418"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1141668" indent="-228336"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598336" indent="-228336"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2055002" indent="-228336"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3336" algn="l" defTabSz="456661" rtl="0" eaLnBrk="1" latinLnBrk="0" hangingPunct="1">
      <a:defRPr sz="1200" kern="1200">
        <a:solidFill>
          <a:schemeClr val="tx1"/>
        </a:solidFill>
        <a:latin typeface="+mn-lt"/>
        <a:ea typeface="+mn-ea"/>
        <a:cs typeface="+mn-cs"/>
      </a:defRPr>
    </a:lvl6pPr>
    <a:lvl7pPr marL="2740004" algn="l" defTabSz="456661" rtl="0" eaLnBrk="1" latinLnBrk="0" hangingPunct="1">
      <a:defRPr sz="1200" kern="1200">
        <a:solidFill>
          <a:schemeClr val="tx1"/>
        </a:solidFill>
        <a:latin typeface="+mn-lt"/>
        <a:ea typeface="+mn-ea"/>
        <a:cs typeface="+mn-cs"/>
      </a:defRPr>
    </a:lvl7pPr>
    <a:lvl8pPr marL="3196669" algn="l" defTabSz="456661" rtl="0" eaLnBrk="1" latinLnBrk="0" hangingPunct="1">
      <a:defRPr sz="1200" kern="1200">
        <a:solidFill>
          <a:schemeClr val="tx1"/>
        </a:solidFill>
        <a:latin typeface="+mn-lt"/>
        <a:ea typeface="+mn-ea"/>
        <a:cs typeface="+mn-cs"/>
      </a:defRPr>
    </a:lvl8pPr>
    <a:lvl9pPr marL="3653337" algn="l" defTabSz="45666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g num"/>
          <p:cNvSpPr>
            <a:spLocks noGrp="1" noChangeArrowheads="1"/>
          </p:cNvSpPr>
          <p:nvPr>
            <p:ph type="sldNum" sz="quarter" idx="5"/>
          </p:nvPr>
        </p:nvSpPr>
        <p:spPr>
          <a:xfrm>
            <a:off x="7041953" y="9182449"/>
            <a:ext cx="66853" cy="2529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4851" tIns="47425" rIns="94851" bIns="47425"/>
          <a:lstStyle/>
          <a:p>
            <a:fld id="{D500BE46-0E09-4045-89EA-A55C7E878641}" type="slidenum">
              <a:rPr lang="en-US"/>
              <a:pPr/>
              <a:t>0</a:t>
            </a:fld>
            <a:endParaRPr lang="en-US"/>
          </a:p>
        </p:txBody>
      </p:sp>
      <p:sp>
        <p:nvSpPr>
          <p:cNvPr id="17410" name="Rectangle 2"/>
          <p:cNvSpPr>
            <a:spLocks noGrp="1" noRot="1" noChangeAspect="1" noChangeArrowheads="1" noTextEdit="1"/>
          </p:cNvSpPr>
          <p:nvPr>
            <p:ph type="sldImg"/>
          </p:nvPr>
        </p:nvSpPr>
        <p:spPr>
          <a:xfrm>
            <a:off x="36513" y="1801813"/>
            <a:ext cx="7058025" cy="5294312"/>
          </a:xfrm>
          <a:ln/>
          <a:extLst>
            <a:ext uri="{FAA26D3D-D897-4be2-8F04-BA451C77F1D7}">
              <ma14:placeholderFlag xmlns:ma14="http://schemas.microsoft.com/office/mac/drawingml/2011/main" val="1"/>
            </a:ext>
          </a:extLst>
        </p:spPr>
      </p:sp>
    </p:spTree>
    <p:extLst>
      <p:ext uri="{BB962C8B-B14F-4D97-AF65-F5344CB8AC3E}">
        <p14:creationId xmlns:p14="http://schemas.microsoft.com/office/powerpoint/2010/main" val="3137723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3" y="1801813"/>
            <a:ext cx="7058025" cy="52943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5088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3" y="1801813"/>
            <a:ext cx="7058025" cy="52943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8717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7049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7274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3" y="1801813"/>
            <a:ext cx="7058025" cy="529431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61714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8260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6343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3" y="1801813"/>
            <a:ext cx="7058025" cy="529431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61714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1676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8569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3" y="1801813"/>
            <a:ext cx="7058025" cy="52943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0620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3" y="1801813"/>
            <a:ext cx="7058025" cy="529431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61714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3" y="1801813"/>
            <a:ext cx="7058025" cy="529431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61714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3" y="1801813"/>
            <a:ext cx="7058025" cy="52943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9806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3" y="1801813"/>
            <a:ext cx="7058025" cy="529431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55063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9253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74073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74073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6422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6322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5436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3" y="1801813"/>
            <a:ext cx="7058025" cy="529431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61714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3" y="1801813"/>
            <a:ext cx="7058025" cy="52943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4008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8925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3" y="1801813"/>
            <a:ext cx="7058025" cy="52943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3382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1073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2640013" y="2139950"/>
            <a:ext cx="5027612" cy="4510088"/>
            <a:chOff x="1663" y="1348"/>
            <a:chExt cx="3167" cy="2841"/>
          </a:xfrm>
        </p:grpSpPr>
        <p:sp>
          <p:nvSpPr>
            <p:cNvPr id="5" name="McK Confidential" hidden="1"/>
            <p:cNvSpPr txBox="1">
              <a:spLocks noChangeArrowheads="1"/>
            </p:cNvSpPr>
            <p:nvPr userDrawn="1"/>
          </p:nvSpPr>
          <p:spPr bwMode="auto">
            <a:xfrm>
              <a:off x="1663" y="1348"/>
              <a:ext cx="936"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400">
                  <a:latin typeface="Arial" charset="0"/>
                  <a:ea typeface="ＭＳ Ｐゴシック" charset="0"/>
                </a:rPr>
                <a:t>CONFIDENTIAL</a:t>
              </a:r>
            </a:p>
          </p:txBody>
        </p:sp>
        <p:sp>
          <p:nvSpPr>
            <p:cNvPr id="6" name="McK Document" hidden="1"/>
            <p:cNvSpPr txBox="1">
              <a:spLocks noChangeArrowheads="1"/>
            </p:cNvSpPr>
            <p:nvPr userDrawn="1"/>
          </p:nvSpPr>
          <p:spPr bwMode="auto">
            <a:xfrm>
              <a:off x="1663" y="3047"/>
              <a:ext cx="3167"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a:defRPr/>
              </a:pPr>
              <a:r>
                <a:rPr lang="en-US" sz="1400">
                  <a:latin typeface="Arial" charset="0"/>
                  <a:ea typeface="ＭＳ Ｐゴシック" charset="0"/>
                </a:rPr>
                <a:t>Document</a:t>
              </a:r>
            </a:p>
          </p:txBody>
        </p:sp>
        <p:sp>
          <p:nvSpPr>
            <p:cNvPr id="7" name="McK Date" hidden="1"/>
            <p:cNvSpPr txBox="1">
              <a:spLocks noChangeArrowheads="1"/>
            </p:cNvSpPr>
            <p:nvPr userDrawn="1"/>
          </p:nvSpPr>
          <p:spPr bwMode="auto">
            <a:xfrm>
              <a:off x="1663" y="3216"/>
              <a:ext cx="3167"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400">
                  <a:latin typeface="Arial" charset="0"/>
                  <a:ea typeface="ＭＳ Ｐゴシック" charset="0"/>
                </a:rPr>
                <a:t>Date</a:t>
              </a:r>
            </a:p>
          </p:txBody>
        </p:sp>
        <p:sp>
          <p:nvSpPr>
            <p:cNvPr id="8" name="McK Disclaimer" hidden="1"/>
            <p:cNvSpPr>
              <a:spLocks noChangeArrowheads="1"/>
            </p:cNvSpPr>
            <p:nvPr userDrawn="1">
              <p:custDataLst>
                <p:tags r:id="rId1"/>
              </p:custDataLst>
            </p:nvPr>
          </p:nvSpPr>
          <p:spPr bwMode="auto">
            <a:xfrm>
              <a:off x="1663" y="3759"/>
              <a:ext cx="2303" cy="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lstStyle/>
            <a:p>
              <a:pPr defTabSz="803925" eaLnBrk="0" hangingPunct="0"/>
              <a:r>
                <a:rPr lang="en-US" sz="900"/>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3314" name="Rectangle 2"/>
          <p:cNvSpPr>
            <a:spLocks noGrp="1" noChangeArrowheads="1"/>
          </p:cNvSpPr>
          <p:nvPr>
            <p:ph type="ctrTitle"/>
          </p:nvPr>
        </p:nvSpPr>
        <p:spPr>
          <a:xfrm>
            <a:off x="2640013" y="2699823"/>
            <a:ext cx="5027612" cy="369332"/>
          </a:xfrm>
        </p:spPr>
        <p:txBody>
          <a:bodyPr/>
          <a:lstStyle>
            <a:lvl1pPr>
              <a:defRPr sz="2400" b="0"/>
            </a:lvl1pPr>
          </a:lstStyle>
          <a:p>
            <a:pPr lvl="0"/>
            <a:r>
              <a:rPr lang="en-US" noProof="0" smtClean="0"/>
              <a:t>Click to edit Master title style</a:t>
            </a:r>
          </a:p>
        </p:txBody>
      </p:sp>
      <p:sp>
        <p:nvSpPr>
          <p:cNvPr id="13315" name="Rectangle 3"/>
          <p:cNvSpPr>
            <a:spLocks noGrp="1" noChangeArrowheads="1"/>
          </p:cNvSpPr>
          <p:nvPr>
            <p:ph type="subTitle" idx="1"/>
          </p:nvPr>
        </p:nvSpPr>
        <p:spPr>
          <a:xfrm>
            <a:off x="2640013" y="3883025"/>
            <a:ext cx="5027612" cy="215444"/>
          </a:xfrm>
        </p:spPr>
        <p:txBody>
          <a:bodyPr/>
          <a:lstStyle>
            <a:lvl1pPr>
              <a:defRPr sz="1400"/>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782961" y="1273186"/>
            <a:ext cx="2954655" cy="1222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g num"/>
          <p:cNvSpPr>
            <a:spLocks noGrp="1" noChangeArrowheads="1"/>
          </p:cNvSpPr>
          <p:nvPr>
            <p:ph type="sldNum" sz="quarter" idx="10"/>
          </p:nvPr>
        </p:nvSpPr>
        <p:spPr>
          <a:ln/>
        </p:spPr>
        <p:txBody>
          <a:bodyPr/>
          <a:lstStyle>
            <a:lvl1pPr>
              <a:defRPr/>
            </a:lvl1pPr>
          </a:lstStyle>
          <a:p>
            <a:fld id="{8F0ED3B8-C36E-470B-8157-115FD2847C4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6505" y="230199"/>
            <a:ext cx="1107995" cy="2265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646" y="230199"/>
            <a:ext cx="1477328" cy="2265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g num"/>
          <p:cNvSpPr>
            <a:spLocks noGrp="1" noChangeArrowheads="1"/>
          </p:cNvSpPr>
          <p:nvPr>
            <p:ph type="sldNum" sz="quarter" idx="10"/>
          </p:nvPr>
        </p:nvSpPr>
        <p:spPr>
          <a:ln/>
        </p:spPr>
        <p:txBody>
          <a:bodyPr/>
          <a:lstStyle>
            <a:lvl1pPr>
              <a:defRPr/>
            </a:lvl1pPr>
          </a:lstStyle>
          <a:p>
            <a:fld id="{ECA7A651-49ED-463E-90A6-1B6655C5BE4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g num"/>
          <p:cNvSpPr>
            <a:spLocks noGrp="1" noChangeArrowheads="1"/>
          </p:cNvSpPr>
          <p:nvPr>
            <p:ph type="sldNum" sz="quarter" idx="10"/>
          </p:nvPr>
        </p:nvSpPr>
        <p:spPr>
          <a:ln/>
        </p:spPr>
        <p:txBody>
          <a:bodyPr/>
          <a:lstStyle>
            <a:lvl1pPr>
              <a:defRPr/>
            </a:lvl1pPr>
          </a:lstStyle>
          <a:p>
            <a:fld id="{B8CFF181-2F3B-4AA1-9654-173B98EB0EB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36" y="4368750"/>
            <a:ext cx="7616825" cy="1236763"/>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08036" y="4011822"/>
            <a:ext cx="7616825" cy="307777"/>
          </a:xfrm>
        </p:spPr>
        <p:txBody>
          <a:bodyPr anchor="b"/>
          <a:lstStyle>
            <a:lvl1pPr marL="0" indent="0">
              <a:buNone/>
              <a:defRPr sz="2000"/>
            </a:lvl1pPr>
            <a:lvl2pPr marL="456661" indent="0">
              <a:buNone/>
              <a:defRPr sz="1800"/>
            </a:lvl2pPr>
            <a:lvl3pPr marL="913337" indent="0">
              <a:buNone/>
              <a:defRPr sz="1600"/>
            </a:lvl3pPr>
            <a:lvl4pPr marL="1370004" indent="0">
              <a:buNone/>
              <a:defRPr sz="1400"/>
            </a:lvl4pPr>
            <a:lvl5pPr marL="1826667" indent="0">
              <a:buNone/>
              <a:defRPr sz="1400"/>
            </a:lvl5pPr>
            <a:lvl6pPr marL="2283336" indent="0">
              <a:buNone/>
              <a:defRPr sz="1400"/>
            </a:lvl6pPr>
            <a:lvl7pPr marL="2740004" indent="0">
              <a:buNone/>
              <a:defRPr sz="1400"/>
            </a:lvl7pPr>
            <a:lvl8pPr marL="3196669" indent="0">
              <a:buNone/>
              <a:defRPr sz="1400"/>
            </a:lvl8pPr>
            <a:lvl9pPr marL="3653337" indent="0">
              <a:buNone/>
              <a:defRPr sz="1400"/>
            </a:lvl9pPr>
          </a:lstStyle>
          <a:p>
            <a:pPr lvl="0"/>
            <a:r>
              <a:rPr lang="en-US" smtClean="0"/>
              <a:t>Click to edit Master text styles</a:t>
            </a:r>
          </a:p>
        </p:txBody>
      </p:sp>
      <p:sp>
        <p:nvSpPr>
          <p:cNvPr id="4" name="pg num"/>
          <p:cNvSpPr>
            <a:spLocks noGrp="1" noChangeArrowheads="1"/>
          </p:cNvSpPr>
          <p:nvPr>
            <p:ph type="sldNum" sz="quarter" idx="10"/>
          </p:nvPr>
        </p:nvSpPr>
        <p:spPr>
          <a:ln/>
        </p:spPr>
        <p:txBody>
          <a:bodyPr/>
          <a:lstStyle>
            <a:lvl1pPr>
              <a:defRPr/>
            </a:lvl1pPr>
          </a:lstStyle>
          <a:p>
            <a:fld id="{29B45DD9-CC9C-4401-82A4-E3ED8EB579C1}" type="slidenum">
              <a:rPr lang="en-US"/>
              <a:pPr/>
              <a:t>‹#›</a:t>
            </a:fld>
            <a:endParaRPr lang="en-US"/>
          </a:p>
        </p:txBody>
      </p:sp>
      <p:sp>
        <p:nvSpPr>
          <p:cNvPr id="6" name="TextBox 5"/>
          <p:cNvSpPr txBox="1"/>
          <p:nvPr userDrawn="1"/>
        </p:nvSpPr>
        <p:spPr>
          <a:xfrm>
            <a:off x="5384800" y="215900"/>
            <a:ext cx="184666" cy="338554"/>
          </a:xfrm>
          <a:prstGeom prst="rect">
            <a:avLst/>
          </a:prstGeom>
          <a:noFill/>
        </p:spPr>
        <p:txBody>
          <a:bodyPr wrap="none" lIns="91332" tIns="45667" rIns="91332" bIns="45667" rtlCol="0">
            <a:spAutoFit/>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9074" y="1273186"/>
            <a:ext cx="4232275" cy="20813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3738" y="1273186"/>
            <a:ext cx="4233862" cy="20813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g num"/>
          <p:cNvSpPr>
            <a:spLocks noGrp="1" noChangeArrowheads="1"/>
          </p:cNvSpPr>
          <p:nvPr>
            <p:ph type="sldNum" sz="quarter" idx="10"/>
          </p:nvPr>
        </p:nvSpPr>
        <p:spPr>
          <a:ln/>
        </p:spPr>
        <p:txBody>
          <a:bodyPr/>
          <a:lstStyle>
            <a:lvl1pPr>
              <a:defRPr/>
            </a:lvl1pPr>
          </a:lstStyle>
          <a:p>
            <a:fld id="{0981FACA-C439-4D16-87AF-16D84F24BC2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75" y="644802"/>
            <a:ext cx="8066088" cy="36933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47686" y="1393350"/>
            <a:ext cx="3959225" cy="738664"/>
          </a:xfrm>
        </p:spPr>
        <p:txBody>
          <a:bodyPr anchor="b"/>
          <a:lstStyle>
            <a:lvl1pPr marL="0" indent="0">
              <a:buNone/>
              <a:defRPr sz="2400" b="1"/>
            </a:lvl1pPr>
            <a:lvl2pPr marL="456661" indent="0">
              <a:buNone/>
              <a:defRPr sz="2000" b="1"/>
            </a:lvl2pPr>
            <a:lvl3pPr marL="913337" indent="0">
              <a:buNone/>
              <a:defRPr sz="1800" b="1"/>
            </a:lvl3pPr>
            <a:lvl4pPr marL="1370004" indent="0">
              <a:buNone/>
              <a:defRPr sz="1600" b="1"/>
            </a:lvl4pPr>
            <a:lvl5pPr marL="1826667" indent="0">
              <a:buNone/>
              <a:defRPr sz="1600" b="1"/>
            </a:lvl5pPr>
            <a:lvl6pPr marL="2283336" indent="0">
              <a:buNone/>
              <a:defRPr sz="1600" b="1"/>
            </a:lvl6pPr>
            <a:lvl7pPr marL="2740004" indent="0">
              <a:buNone/>
              <a:defRPr sz="1600" b="1"/>
            </a:lvl7pPr>
            <a:lvl8pPr marL="3196669" indent="0">
              <a:buNone/>
              <a:defRPr sz="1600" b="1"/>
            </a:lvl8pPr>
            <a:lvl9pPr marL="365333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7686" y="2132013"/>
            <a:ext cx="395922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2950" y="1393350"/>
            <a:ext cx="3960813" cy="738664"/>
          </a:xfrm>
        </p:spPr>
        <p:txBody>
          <a:bodyPr anchor="b"/>
          <a:lstStyle>
            <a:lvl1pPr marL="0" indent="0">
              <a:buNone/>
              <a:defRPr sz="2400" b="1"/>
            </a:lvl1pPr>
            <a:lvl2pPr marL="456661" indent="0">
              <a:buNone/>
              <a:defRPr sz="2000" b="1"/>
            </a:lvl2pPr>
            <a:lvl3pPr marL="913337" indent="0">
              <a:buNone/>
              <a:defRPr sz="1800" b="1"/>
            </a:lvl3pPr>
            <a:lvl4pPr marL="1370004" indent="0">
              <a:buNone/>
              <a:defRPr sz="1600" b="1"/>
            </a:lvl4pPr>
            <a:lvl5pPr marL="1826667" indent="0">
              <a:buNone/>
              <a:defRPr sz="1600" b="1"/>
            </a:lvl5pPr>
            <a:lvl6pPr marL="2283336" indent="0">
              <a:buNone/>
              <a:defRPr sz="1600" b="1"/>
            </a:lvl6pPr>
            <a:lvl7pPr marL="2740004" indent="0">
              <a:buNone/>
              <a:defRPr sz="1600" b="1"/>
            </a:lvl7pPr>
            <a:lvl8pPr marL="3196669" indent="0">
              <a:buNone/>
              <a:defRPr sz="1600" b="1"/>
            </a:lvl8pPr>
            <a:lvl9pPr marL="365333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950" y="2132013"/>
            <a:ext cx="3960813"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pg num"/>
          <p:cNvSpPr>
            <a:spLocks noGrp="1" noChangeArrowheads="1"/>
          </p:cNvSpPr>
          <p:nvPr>
            <p:ph type="sldNum" sz="quarter" idx="10"/>
          </p:nvPr>
        </p:nvSpPr>
        <p:spPr>
          <a:ln/>
        </p:spPr>
        <p:txBody>
          <a:bodyPr/>
          <a:lstStyle>
            <a:lvl1pPr>
              <a:defRPr/>
            </a:lvl1pPr>
          </a:lstStyle>
          <a:p>
            <a:fld id="{E24FE79F-E6A4-4E09-BC42-2B430C17C72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9074" y="133785"/>
            <a:ext cx="8618537" cy="369332"/>
          </a:xfrm>
        </p:spPr>
        <p:txBody>
          <a:bodyPr/>
          <a:lstStyle/>
          <a:p>
            <a:r>
              <a:rPr lang="en-US" smtClean="0"/>
              <a:t>Click to edit Master title style</a:t>
            </a:r>
            <a:endParaRPr lang="en-US"/>
          </a:p>
        </p:txBody>
      </p:sp>
      <p:sp>
        <p:nvSpPr>
          <p:cNvPr id="3" name="pg num"/>
          <p:cNvSpPr>
            <a:spLocks noGrp="1" noChangeArrowheads="1"/>
          </p:cNvSpPr>
          <p:nvPr>
            <p:ph type="sldNum" sz="quarter" idx="10"/>
          </p:nvPr>
        </p:nvSpPr>
        <p:spPr>
          <a:ln/>
        </p:spPr>
        <p:txBody>
          <a:bodyPr/>
          <a:lstStyle>
            <a:lvl1pPr>
              <a:defRPr/>
            </a:lvl1pPr>
          </a:lstStyle>
          <a:p>
            <a:fld id="{33E4EA0D-B068-44E1-8FED-A07ECE29DBC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nvPr>
        </p:nvSpPr>
        <p:spPr>
          <a:ln/>
        </p:spPr>
        <p:txBody>
          <a:bodyPr/>
          <a:lstStyle>
            <a:lvl1pPr>
              <a:defRPr/>
            </a:lvl1pPr>
          </a:lstStyle>
          <a:p>
            <a:fld id="{0B0DE3AE-FB6B-4E78-BD55-B075A3E500A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790984"/>
            <a:ext cx="2947988" cy="61555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03613" y="268289"/>
            <a:ext cx="5010150" cy="23981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7675" y="1406525"/>
            <a:ext cx="2947988" cy="215444"/>
          </a:xfrm>
        </p:spPr>
        <p:txBody>
          <a:bodyPr/>
          <a:lstStyle>
            <a:lvl1pPr marL="0" indent="0">
              <a:buNone/>
              <a:defRPr sz="1400"/>
            </a:lvl1pPr>
            <a:lvl2pPr marL="456661" indent="0">
              <a:buNone/>
              <a:defRPr sz="1200"/>
            </a:lvl2pPr>
            <a:lvl3pPr marL="913337" indent="0">
              <a:buNone/>
              <a:defRPr sz="1000"/>
            </a:lvl3pPr>
            <a:lvl4pPr marL="1370004" indent="0">
              <a:buNone/>
              <a:defRPr sz="900"/>
            </a:lvl4pPr>
            <a:lvl5pPr marL="1826667" indent="0">
              <a:buNone/>
              <a:defRPr sz="900"/>
            </a:lvl5pPr>
            <a:lvl6pPr marL="2283336" indent="0">
              <a:buNone/>
              <a:defRPr sz="900"/>
            </a:lvl6pPr>
            <a:lvl7pPr marL="2740004" indent="0">
              <a:buNone/>
              <a:defRPr sz="900"/>
            </a:lvl7pPr>
            <a:lvl8pPr marL="3196669" indent="0">
              <a:buNone/>
              <a:defRPr sz="900"/>
            </a:lvl8pPr>
            <a:lvl9pPr marL="3653337" indent="0">
              <a:buNone/>
              <a:defRPr sz="900"/>
            </a:lvl9pPr>
          </a:lstStyle>
          <a:p>
            <a:pPr lvl="0"/>
            <a:r>
              <a:rPr lang="en-US" smtClean="0"/>
              <a:t>Click to edit Master text styles</a:t>
            </a:r>
          </a:p>
        </p:txBody>
      </p:sp>
      <p:sp>
        <p:nvSpPr>
          <p:cNvPr id="5" name="pg num"/>
          <p:cNvSpPr>
            <a:spLocks noGrp="1" noChangeArrowheads="1"/>
          </p:cNvSpPr>
          <p:nvPr>
            <p:ph type="sldNum" sz="quarter" idx="10"/>
          </p:nvPr>
        </p:nvSpPr>
        <p:spPr>
          <a:ln/>
        </p:spPr>
        <p:txBody>
          <a:bodyPr/>
          <a:lstStyle>
            <a:lvl1pPr>
              <a:defRPr/>
            </a:lvl1pPr>
          </a:lstStyle>
          <a:p>
            <a:fld id="{FD3FF7D5-0F95-4A4E-9A4A-DCAB490AD78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75" y="4953202"/>
            <a:ext cx="5376863"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55775" y="600086"/>
            <a:ext cx="5376863" cy="497721"/>
          </a:xfrm>
        </p:spPr>
        <p:txBody>
          <a:bodyPr/>
          <a:lstStyle>
            <a:lvl1pPr marL="0" indent="0">
              <a:buNone/>
              <a:defRPr sz="3200"/>
            </a:lvl1pPr>
            <a:lvl2pPr marL="456661" indent="0">
              <a:buNone/>
              <a:defRPr sz="2800"/>
            </a:lvl2pPr>
            <a:lvl3pPr marL="913337" indent="0">
              <a:buNone/>
              <a:defRPr sz="2400"/>
            </a:lvl3pPr>
            <a:lvl4pPr marL="1370004" indent="0">
              <a:buNone/>
              <a:defRPr sz="2000"/>
            </a:lvl4pPr>
            <a:lvl5pPr marL="1826667" indent="0">
              <a:buNone/>
              <a:defRPr sz="2000"/>
            </a:lvl5pPr>
            <a:lvl6pPr marL="2283336" indent="0">
              <a:buNone/>
              <a:defRPr sz="2000"/>
            </a:lvl6pPr>
            <a:lvl7pPr marL="2740004" indent="0">
              <a:buNone/>
              <a:defRPr sz="2000"/>
            </a:lvl7pPr>
            <a:lvl8pPr marL="3196669" indent="0">
              <a:buNone/>
              <a:defRPr sz="2000"/>
            </a:lvl8pPr>
            <a:lvl9pPr marL="3653337" indent="0">
              <a:buNone/>
              <a:defRPr sz="2000"/>
            </a:lvl9pPr>
          </a:lstStyle>
          <a:p>
            <a:pPr lvl="0"/>
            <a:endParaRPr lang="en-US" noProof="0" smtClean="0"/>
          </a:p>
        </p:txBody>
      </p:sp>
      <p:sp>
        <p:nvSpPr>
          <p:cNvPr id="4" name="Text Placeholder 3"/>
          <p:cNvSpPr>
            <a:spLocks noGrp="1"/>
          </p:cNvSpPr>
          <p:nvPr>
            <p:ph type="body" sz="half" idx="2"/>
          </p:nvPr>
        </p:nvSpPr>
        <p:spPr>
          <a:xfrm>
            <a:off x="1755775" y="5260975"/>
            <a:ext cx="5376863" cy="215444"/>
          </a:xfrm>
        </p:spPr>
        <p:txBody>
          <a:bodyPr/>
          <a:lstStyle>
            <a:lvl1pPr marL="0" indent="0">
              <a:buNone/>
              <a:defRPr sz="1400"/>
            </a:lvl1pPr>
            <a:lvl2pPr marL="456661" indent="0">
              <a:buNone/>
              <a:defRPr sz="1200"/>
            </a:lvl2pPr>
            <a:lvl3pPr marL="913337" indent="0">
              <a:buNone/>
              <a:defRPr sz="1000"/>
            </a:lvl3pPr>
            <a:lvl4pPr marL="1370004" indent="0">
              <a:buNone/>
              <a:defRPr sz="900"/>
            </a:lvl4pPr>
            <a:lvl5pPr marL="1826667" indent="0">
              <a:buNone/>
              <a:defRPr sz="900"/>
            </a:lvl5pPr>
            <a:lvl6pPr marL="2283336" indent="0">
              <a:buNone/>
              <a:defRPr sz="900"/>
            </a:lvl6pPr>
            <a:lvl7pPr marL="2740004" indent="0">
              <a:buNone/>
              <a:defRPr sz="900"/>
            </a:lvl7pPr>
            <a:lvl8pPr marL="3196669" indent="0">
              <a:buNone/>
              <a:defRPr sz="900"/>
            </a:lvl8pPr>
            <a:lvl9pPr marL="3653337" indent="0">
              <a:buNone/>
              <a:defRPr sz="900"/>
            </a:lvl9pPr>
          </a:lstStyle>
          <a:p>
            <a:pPr lvl="0"/>
            <a:r>
              <a:rPr lang="en-US" smtClean="0"/>
              <a:t>Click to edit Master text styles</a:t>
            </a:r>
          </a:p>
        </p:txBody>
      </p:sp>
      <p:sp>
        <p:nvSpPr>
          <p:cNvPr id="5" name="pg num"/>
          <p:cNvSpPr>
            <a:spLocks noGrp="1" noChangeArrowheads="1"/>
          </p:cNvSpPr>
          <p:nvPr>
            <p:ph type="sldNum" sz="quarter" idx="10"/>
          </p:nvPr>
        </p:nvSpPr>
        <p:spPr>
          <a:ln/>
        </p:spPr>
        <p:txBody>
          <a:bodyPr/>
          <a:lstStyle>
            <a:lvl1pPr>
              <a:defRPr/>
            </a:lvl1pPr>
          </a:lstStyle>
          <a:p>
            <a:fld id="{DD7EB5AA-0DE1-4884-B3D0-93F8CA25C19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11"/>
            <a:ext cx="8961438" cy="708025"/>
          </a:xfrm>
          <a:prstGeom prst="rect">
            <a:avLst/>
          </a:prstGeom>
          <a:solidFill>
            <a:srgbClr val="21008F"/>
          </a:solidFill>
          <a:ln>
            <a:noFill/>
          </a:ln>
          <a:effectLst/>
        </p:spPr>
        <p:style>
          <a:lnRef idx="1">
            <a:schemeClr val="accent1"/>
          </a:lnRef>
          <a:fillRef idx="3">
            <a:schemeClr val="accent1"/>
          </a:fillRef>
          <a:effectRef idx="2">
            <a:schemeClr val="accent1"/>
          </a:effectRef>
          <a:fontRef idx="minor">
            <a:schemeClr val="lt1"/>
          </a:fontRef>
        </p:style>
        <p:txBody>
          <a:bodyPr lIns="91332" tIns="45667" rIns="91332" bIns="45667" rtlCol="0" anchor="ctr"/>
          <a:lstStyle/>
          <a:p>
            <a:pPr algn="ctr"/>
            <a:endParaRPr lang="en-US"/>
          </a:p>
        </p:txBody>
      </p:sp>
      <p:sp>
        <p:nvSpPr>
          <p:cNvPr id="1030" name="pg num"/>
          <p:cNvSpPr>
            <a:spLocks noGrp="1" noChangeArrowheads="1"/>
          </p:cNvSpPr>
          <p:nvPr>
            <p:ph type="sldNum" sz="quarter" idx="4"/>
          </p:nvPr>
        </p:nvSpPr>
        <p:spPr bwMode="auto">
          <a:xfrm>
            <a:off x="8545241" y="6511935"/>
            <a:ext cx="19236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894305">
              <a:defRPr sz="1200">
                <a:solidFill>
                  <a:srgbClr val="000000"/>
                </a:solidFill>
              </a:defRPr>
            </a:lvl1pPr>
          </a:lstStyle>
          <a:p>
            <a:fld id="{6ADB6949-CBE4-4E09-8A39-07560AE387F4}" type="slidenum">
              <a:rPr lang="en-US"/>
              <a:pPr/>
              <a:t>‹#›</a:t>
            </a:fld>
            <a:endParaRPr lang="en-US"/>
          </a:p>
        </p:txBody>
      </p:sp>
      <p:sp>
        <p:nvSpPr>
          <p:cNvPr id="1026" name="Rectangle 2"/>
          <p:cNvSpPr>
            <a:spLocks noGrp="1" noChangeArrowheads="1"/>
          </p:cNvSpPr>
          <p:nvPr>
            <p:ph type="title"/>
          </p:nvPr>
        </p:nvSpPr>
        <p:spPr bwMode="auto">
          <a:xfrm>
            <a:off x="119074" y="166688"/>
            <a:ext cx="86185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sp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19074" y="1273186"/>
            <a:ext cx="8618537"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9" name="McK Slide Elements"/>
          <p:cNvGrpSpPr>
            <a:grpSpLocks/>
          </p:cNvGrpSpPr>
          <p:nvPr userDrawn="1"/>
        </p:nvGrpSpPr>
        <p:grpSpPr bwMode="auto">
          <a:xfrm>
            <a:off x="119074" y="531813"/>
            <a:ext cx="8618537" cy="6162675"/>
            <a:chOff x="75" y="335"/>
            <a:chExt cx="5429" cy="3882"/>
          </a:xfrm>
        </p:grpSpPr>
        <p:sp>
          <p:nvSpPr>
            <p:cNvPr id="1032" name="McK Measure" hidden="1"/>
            <p:cNvSpPr txBox="1">
              <a:spLocks noChangeArrowheads="1"/>
            </p:cNvSpPr>
            <p:nvPr userDrawn="1"/>
          </p:nvSpPr>
          <p:spPr bwMode="auto">
            <a:xfrm>
              <a:off x="75" y="335"/>
              <a:ext cx="542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defTabSz="895350">
                <a:defRPr sz="2400">
                  <a:solidFill>
                    <a:schemeClr val="tx1"/>
                  </a:solidFill>
                  <a:latin typeface="Times New Roman" charset="0"/>
                  <a:ea typeface="ＭＳ Ｐゴシック" charset="0"/>
                </a:defRPr>
              </a:lvl1pPr>
              <a:lvl2pPr marL="447675" defTabSz="895350">
                <a:defRPr sz="2400">
                  <a:solidFill>
                    <a:schemeClr val="tx1"/>
                  </a:solidFill>
                  <a:latin typeface="Times New Roman" charset="0"/>
                  <a:ea typeface="ＭＳ Ｐゴシック" charset="0"/>
                </a:defRPr>
              </a:lvl2pPr>
              <a:lvl3pPr marL="895350" defTabSz="895350">
                <a:defRPr sz="2400">
                  <a:solidFill>
                    <a:schemeClr val="tx1"/>
                  </a:solidFill>
                  <a:latin typeface="Times New Roman" charset="0"/>
                  <a:ea typeface="ＭＳ Ｐゴシック" charset="0"/>
                </a:defRPr>
              </a:lvl3pPr>
              <a:lvl4pPr marL="1344613" defTabSz="895350">
                <a:defRPr sz="2400">
                  <a:solidFill>
                    <a:schemeClr val="tx1"/>
                  </a:solidFill>
                  <a:latin typeface="Times New Roman" charset="0"/>
                  <a:ea typeface="ＭＳ Ｐゴシック" charset="0"/>
                </a:defRPr>
              </a:lvl4pPr>
              <a:lvl5pPr marL="1792288" defTabSz="895350">
                <a:defRPr sz="2400">
                  <a:solidFill>
                    <a:schemeClr val="tx1"/>
                  </a:solidFill>
                  <a:latin typeface="Times New Roman" charset="0"/>
                  <a:ea typeface="ＭＳ Ｐゴシック" charset="0"/>
                </a:defRPr>
              </a:lvl5pPr>
              <a:lvl6pPr marL="2249488" defTabSz="895350" fontAlgn="base">
                <a:spcBef>
                  <a:spcPct val="0"/>
                </a:spcBef>
                <a:spcAft>
                  <a:spcPct val="0"/>
                </a:spcAft>
                <a:defRPr sz="2400">
                  <a:solidFill>
                    <a:schemeClr val="tx1"/>
                  </a:solidFill>
                  <a:latin typeface="Times New Roman" charset="0"/>
                  <a:ea typeface="ＭＳ Ｐゴシック" charset="0"/>
                </a:defRPr>
              </a:lvl6pPr>
              <a:lvl7pPr marL="2706688" defTabSz="895350" fontAlgn="base">
                <a:spcBef>
                  <a:spcPct val="0"/>
                </a:spcBef>
                <a:spcAft>
                  <a:spcPct val="0"/>
                </a:spcAft>
                <a:defRPr sz="2400">
                  <a:solidFill>
                    <a:schemeClr val="tx1"/>
                  </a:solidFill>
                  <a:latin typeface="Times New Roman" charset="0"/>
                  <a:ea typeface="ＭＳ Ｐゴシック" charset="0"/>
                </a:defRPr>
              </a:lvl7pPr>
              <a:lvl8pPr marL="3163888" defTabSz="895350" fontAlgn="base">
                <a:spcBef>
                  <a:spcPct val="0"/>
                </a:spcBef>
                <a:spcAft>
                  <a:spcPct val="0"/>
                </a:spcAft>
                <a:defRPr sz="2400">
                  <a:solidFill>
                    <a:schemeClr val="tx1"/>
                  </a:solidFill>
                  <a:latin typeface="Times New Roman" charset="0"/>
                  <a:ea typeface="ＭＳ Ｐゴシック" charset="0"/>
                </a:defRPr>
              </a:lvl8pPr>
              <a:lvl9pPr marL="3621088" defTabSz="895350" fontAlgn="base">
                <a:spcBef>
                  <a:spcPct val="0"/>
                </a:spcBef>
                <a:spcAft>
                  <a:spcPct val="0"/>
                </a:spcAft>
                <a:defRPr sz="2400">
                  <a:solidFill>
                    <a:schemeClr val="tx1"/>
                  </a:solidFill>
                  <a:latin typeface="Times New Roman" charset="0"/>
                  <a:ea typeface="ＭＳ Ｐゴシック" charset="0"/>
                </a:defRPr>
              </a:lvl9pPr>
            </a:lstStyle>
            <a:p>
              <a:pPr>
                <a:defRPr/>
              </a:pPr>
              <a:r>
                <a:rPr lang="en-US" sz="1600" smtClean="0">
                  <a:latin typeface="Arial" charset="0"/>
                </a:rPr>
                <a:t>Unit of measure</a:t>
              </a:r>
            </a:p>
          </p:txBody>
        </p:sp>
        <p:sp>
          <p:nvSpPr>
            <p:cNvPr id="1033" name="McK Footnote" hidden="1"/>
            <p:cNvSpPr txBox="1">
              <a:spLocks noChangeArrowheads="1"/>
            </p:cNvSpPr>
            <p:nvPr userDrawn="1"/>
          </p:nvSpPr>
          <p:spPr bwMode="auto">
            <a:xfrm>
              <a:off x="75" y="3961"/>
              <a:ext cx="5145"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marL="563563" indent="-563563" defTabSz="895350">
                <a:tabLst>
                  <a:tab pos="517525" algn="r"/>
                </a:tabLst>
                <a:defRPr sz="2400">
                  <a:solidFill>
                    <a:schemeClr val="tx1"/>
                  </a:solidFill>
                  <a:latin typeface="Times New Roman" charset="0"/>
                  <a:ea typeface="ＭＳ Ｐゴシック" charset="0"/>
                </a:defRPr>
              </a:lvl1pPr>
              <a:lvl2pPr marL="1031875" defTabSz="895350">
                <a:tabLst>
                  <a:tab pos="517525" algn="r"/>
                </a:tabLst>
                <a:defRPr sz="2400">
                  <a:solidFill>
                    <a:schemeClr val="tx1"/>
                  </a:solidFill>
                  <a:latin typeface="Times New Roman" charset="0"/>
                  <a:ea typeface="ＭＳ Ｐゴシック" charset="0"/>
                </a:defRPr>
              </a:lvl2pPr>
              <a:lvl3pPr marL="1217613" defTabSz="895350">
                <a:tabLst>
                  <a:tab pos="517525" algn="r"/>
                </a:tabLst>
                <a:defRPr sz="2400">
                  <a:solidFill>
                    <a:schemeClr val="tx1"/>
                  </a:solidFill>
                  <a:latin typeface="Times New Roman" charset="0"/>
                  <a:ea typeface="ＭＳ Ｐゴシック" charset="0"/>
                </a:defRPr>
              </a:lvl3pPr>
              <a:lvl4pPr marL="1404938" defTabSz="895350">
                <a:tabLst>
                  <a:tab pos="517525" algn="r"/>
                </a:tabLst>
                <a:defRPr sz="2400">
                  <a:solidFill>
                    <a:schemeClr val="tx1"/>
                  </a:solidFill>
                  <a:latin typeface="Times New Roman" charset="0"/>
                  <a:ea typeface="ＭＳ Ｐゴシック" charset="0"/>
                </a:defRPr>
              </a:lvl4pPr>
              <a:lvl5pPr marL="1792288" defTabSz="895350">
                <a:tabLst>
                  <a:tab pos="517525" algn="r"/>
                </a:tabLst>
                <a:defRPr sz="2400">
                  <a:solidFill>
                    <a:schemeClr val="tx1"/>
                  </a:solidFill>
                  <a:latin typeface="Times New Roman" charset="0"/>
                  <a:ea typeface="ＭＳ Ｐゴシック" charset="0"/>
                </a:defRPr>
              </a:lvl5pPr>
              <a:lvl6pPr marL="2249488" defTabSz="895350" fontAlgn="base">
                <a:spcBef>
                  <a:spcPct val="0"/>
                </a:spcBef>
                <a:spcAft>
                  <a:spcPct val="0"/>
                </a:spcAft>
                <a:tabLst>
                  <a:tab pos="517525" algn="r"/>
                </a:tabLst>
                <a:defRPr sz="2400">
                  <a:solidFill>
                    <a:schemeClr val="tx1"/>
                  </a:solidFill>
                  <a:latin typeface="Times New Roman" charset="0"/>
                  <a:ea typeface="ＭＳ Ｐゴシック" charset="0"/>
                </a:defRPr>
              </a:lvl6pPr>
              <a:lvl7pPr marL="2706688" defTabSz="895350" fontAlgn="base">
                <a:spcBef>
                  <a:spcPct val="0"/>
                </a:spcBef>
                <a:spcAft>
                  <a:spcPct val="0"/>
                </a:spcAft>
                <a:tabLst>
                  <a:tab pos="517525" algn="r"/>
                </a:tabLst>
                <a:defRPr sz="2400">
                  <a:solidFill>
                    <a:schemeClr val="tx1"/>
                  </a:solidFill>
                  <a:latin typeface="Times New Roman" charset="0"/>
                  <a:ea typeface="ＭＳ Ｐゴシック" charset="0"/>
                </a:defRPr>
              </a:lvl7pPr>
              <a:lvl8pPr marL="3163888" defTabSz="895350" fontAlgn="base">
                <a:spcBef>
                  <a:spcPct val="0"/>
                </a:spcBef>
                <a:spcAft>
                  <a:spcPct val="0"/>
                </a:spcAft>
                <a:tabLst>
                  <a:tab pos="517525" algn="r"/>
                </a:tabLst>
                <a:defRPr sz="2400">
                  <a:solidFill>
                    <a:schemeClr val="tx1"/>
                  </a:solidFill>
                  <a:latin typeface="Times New Roman" charset="0"/>
                  <a:ea typeface="ＭＳ Ｐゴシック" charset="0"/>
                </a:defRPr>
              </a:lvl8pPr>
              <a:lvl9pPr marL="3621088" defTabSz="895350" fontAlgn="base">
                <a:spcBef>
                  <a:spcPct val="0"/>
                </a:spcBef>
                <a:spcAft>
                  <a:spcPct val="0"/>
                </a:spcAft>
                <a:tabLst>
                  <a:tab pos="517525" algn="r"/>
                </a:tabLst>
                <a:defRPr sz="2400">
                  <a:solidFill>
                    <a:schemeClr val="tx1"/>
                  </a:solidFill>
                  <a:latin typeface="Times New Roman" charset="0"/>
                  <a:ea typeface="ＭＳ Ｐゴシック" charset="0"/>
                </a:defRPr>
              </a:lvl9pPr>
            </a:lstStyle>
            <a:p>
              <a:pPr>
                <a:defRPr/>
              </a:pPr>
              <a:r>
                <a:rPr lang="en-US" sz="1200" smtClean="0">
                  <a:solidFill>
                    <a:srgbClr val="000000"/>
                  </a:solidFill>
                  <a:latin typeface="Arial" charset="0"/>
                </a:rPr>
                <a:t>	*	Footnote</a:t>
              </a:r>
            </a:p>
            <a:p>
              <a:pPr>
                <a:spcBef>
                  <a:spcPct val="20000"/>
                </a:spcBef>
                <a:defRPr/>
              </a:pPr>
              <a:r>
                <a:rPr lang="en-US" sz="1200" smtClean="0">
                  <a:solidFill>
                    <a:srgbClr val="000000"/>
                  </a:solidFill>
                  <a:latin typeface="Arial" charset="0"/>
                </a:rPr>
                <a:t>Source:	Source</a:t>
              </a:r>
            </a:p>
          </p:txBody>
        </p:sp>
      </p:gr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dt="0"/>
  <p:txStyles>
    <p:titleStyle>
      <a:lvl1pPr algn="l" defTabSz="894305" rtl="0" eaLnBrk="0" fontAlgn="base" hangingPunct="0">
        <a:spcBef>
          <a:spcPct val="0"/>
        </a:spcBef>
        <a:spcAft>
          <a:spcPct val="0"/>
        </a:spcAft>
        <a:defRPr sz="2400" b="1">
          <a:solidFill>
            <a:schemeClr val="bg1"/>
          </a:solidFill>
          <a:latin typeface="+mj-lt"/>
          <a:ea typeface="+mj-ea"/>
          <a:cs typeface="ＭＳ Ｐゴシック" charset="0"/>
        </a:defRPr>
      </a:lvl1pPr>
      <a:lvl2pPr algn="l" defTabSz="89430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2pPr>
      <a:lvl3pPr algn="l" defTabSz="89430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3pPr>
      <a:lvl4pPr algn="l" defTabSz="89430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4pPr>
      <a:lvl5pPr algn="l" defTabSz="89430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5pPr>
      <a:lvl6pPr marL="456661" algn="l" defTabSz="894305" rtl="0" fontAlgn="base">
        <a:spcBef>
          <a:spcPct val="0"/>
        </a:spcBef>
        <a:spcAft>
          <a:spcPct val="0"/>
        </a:spcAft>
        <a:defRPr sz="1900" b="1">
          <a:solidFill>
            <a:schemeClr val="tx2"/>
          </a:solidFill>
          <a:latin typeface="Arial" charset="0"/>
          <a:ea typeface="ＭＳ Ｐゴシック" charset="0"/>
        </a:defRPr>
      </a:lvl6pPr>
      <a:lvl7pPr marL="913337" algn="l" defTabSz="894305" rtl="0" fontAlgn="base">
        <a:spcBef>
          <a:spcPct val="0"/>
        </a:spcBef>
        <a:spcAft>
          <a:spcPct val="0"/>
        </a:spcAft>
        <a:defRPr sz="1900" b="1">
          <a:solidFill>
            <a:schemeClr val="tx2"/>
          </a:solidFill>
          <a:latin typeface="Arial" charset="0"/>
          <a:ea typeface="ＭＳ Ｐゴシック" charset="0"/>
        </a:defRPr>
      </a:lvl7pPr>
      <a:lvl8pPr marL="1370004" algn="l" defTabSz="894305" rtl="0" fontAlgn="base">
        <a:spcBef>
          <a:spcPct val="0"/>
        </a:spcBef>
        <a:spcAft>
          <a:spcPct val="0"/>
        </a:spcAft>
        <a:defRPr sz="1900" b="1">
          <a:solidFill>
            <a:schemeClr val="tx2"/>
          </a:solidFill>
          <a:latin typeface="Arial" charset="0"/>
          <a:ea typeface="ＭＳ Ｐゴシック" charset="0"/>
        </a:defRPr>
      </a:lvl8pPr>
      <a:lvl9pPr marL="1826667" algn="l" defTabSz="894305" rtl="0" fontAlgn="base">
        <a:spcBef>
          <a:spcPct val="0"/>
        </a:spcBef>
        <a:spcAft>
          <a:spcPct val="0"/>
        </a:spcAft>
        <a:defRPr sz="1900" b="1">
          <a:solidFill>
            <a:schemeClr val="tx2"/>
          </a:solidFill>
          <a:latin typeface="Arial" charset="0"/>
          <a:ea typeface="ＭＳ Ｐゴシック" charset="0"/>
        </a:defRPr>
      </a:lvl9pPr>
    </p:titleStyle>
    <p:bodyStyle>
      <a:lvl1pPr marL="342499" indent="-342499" algn="l" defTabSz="894305" rtl="0" eaLnBrk="0" fontAlgn="base" hangingPunct="0">
        <a:spcBef>
          <a:spcPct val="0"/>
        </a:spcBef>
        <a:spcAft>
          <a:spcPct val="0"/>
        </a:spcAft>
        <a:buSzPct val="120000"/>
        <a:defRPr sz="1600">
          <a:solidFill>
            <a:schemeClr val="tx1"/>
          </a:solidFill>
          <a:latin typeface="+mn-lt"/>
          <a:ea typeface="+mn-ea"/>
          <a:cs typeface="ＭＳ Ｐゴシック" charset="0"/>
        </a:defRPr>
      </a:lvl1pPr>
      <a:lvl2pPr marL="144294" indent="-142709" algn="l" defTabSz="894305" rtl="0" eaLnBrk="0" fontAlgn="base" hangingPunct="0">
        <a:spcBef>
          <a:spcPct val="0"/>
        </a:spcBef>
        <a:spcAft>
          <a:spcPct val="0"/>
        </a:spcAft>
        <a:buSzPct val="120000"/>
        <a:buChar char="•"/>
        <a:defRPr sz="1600">
          <a:solidFill>
            <a:schemeClr val="tx1"/>
          </a:solidFill>
          <a:latin typeface="+mn-lt"/>
          <a:ea typeface="+mn-ea"/>
        </a:defRPr>
      </a:lvl2pPr>
      <a:lvl3pPr marL="294931" indent="-149051" algn="l" defTabSz="894305" rtl="0" eaLnBrk="0" fontAlgn="base" hangingPunct="0">
        <a:spcBef>
          <a:spcPct val="0"/>
        </a:spcBef>
        <a:spcAft>
          <a:spcPct val="0"/>
        </a:spcAft>
        <a:buChar char="–"/>
        <a:defRPr sz="1600">
          <a:solidFill>
            <a:schemeClr val="tx1"/>
          </a:solidFill>
          <a:latin typeface="+mn-lt"/>
          <a:ea typeface="+mn-ea"/>
        </a:defRPr>
      </a:lvl3pPr>
      <a:lvl4pPr marL="431297" indent="-134780" algn="l" defTabSz="894305" rtl="0" eaLnBrk="0" fontAlgn="base" hangingPunct="0">
        <a:spcBef>
          <a:spcPct val="0"/>
        </a:spcBef>
        <a:spcAft>
          <a:spcPct val="0"/>
        </a:spcAft>
        <a:buSzPct val="89000"/>
        <a:buChar char="•"/>
        <a:defRPr sz="1600">
          <a:solidFill>
            <a:schemeClr val="tx1"/>
          </a:solidFill>
          <a:latin typeface="+mn-lt"/>
          <a:ea typeface="+mn-ea"/>
        </a:defRPr>
      </a:lvl4pPr>
      <a:lvl5pPr marL="581936" indent="-149051" algn="l" defTabSz="894305" rtl="0" eaLnBrk="0" fontAlgn="base" hangingPunct="0">
        <a:spcBef>
          <a:spcPct val="0"/>
        </a:spcBef>
        <a:spcAft>
          <a:spcPct val="0"/>
        </a:spcAft>
        <a:buSzPct val="75000"/>
        <a:buChar char="–"/>
        <a:defRPr sz="1600">
          <a:solidFill>
            <a:schemeClr val="tx1"/>
          </a:solidFill>
          <a:latin typeface="+mn-lt"/>
          <a:ea typeface="+mn-ea"/>
        </a:defRPr>
      </a:lvl5pPr>
      <a:lvl6pPr marL="1038603" indent="-149051" algn="l" defTabSz="894305" rtl="0" fontAlgn="base">
        <a:spcBef>
          <a:spcPct val="0"/>
        </a:spcBef>
        <a:spcAft>
          <a:spcPct val="0"/>
        </a:spcAft>
        <a:buSzPct val="75000"/>
        <a:buChar char="–"/>
        <a:defRPr sz="1600">
          <a:solidFill>
            <a:schemeClr val="tx1"/>
          </a:solidFill>
          <a:latin typeface="+mn-lt"/>
          <a:ea typeface="+mn-ea"/>
        </a:defRPr>
      </a:lvl6pPr>
      <a:lvl7pPr marL="1495267" indent="-149051" algn="l" defTabSz="894305" rtl="0" fontAlgn="base">
        <a:spcBef>
          <a:spcPct val="0"/>
        </a:spcBef>
        <a:spcAft>
          <a:spcPct val="0"/>
        </a:spcAft>
        <a:buSzPct val="75000"/>
        <a:buChar char="–"/>
        <a:defRPr sz="1600">
          <a:solidFill>
            <a:schemeClr val="tx1"/>
          </a:solidFill>
          <a:latin typeface="+mn-lt"/>
          <a:ea typeface="+mn-ea"/>
        </a:defRPr>
      </a:lvl7pPr>
      <a:lvl8pPr marL="1951937" indent="-149051" algn="l" defTabSz="894305" rtl="0" fontAlgn="base">
        <a:spcBef>
          <a:spcPct val="0"/>
        </a:spcBef>
        <a:spcAft>
          <a:spcPct val="0"/>
        </a:spcAft>
        <a:buSzPct val="75000"/>
        <a:buChar char="–"/>
        <a:defRPr sz="1600">
          <a:solidFill>
            <a:schemeClr val="tx1"/>
          </a:solidFill>
          <a:latin typeface="+mn-lt"/>
          <a:ea typeface="+mn-ea"/>
        </a:defRPr>
      </a:lvl8pPr>
      <a:lvl9pPr marL="2408604" indent="-149051" algn="l" defTabSz="894305" rtl="0" fontAlgn="base">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6661" rtl="0" eaLnBrk="1" latinLnBrk="0" hangingPunct="1">
        <a:defRPr sz="1800" kern="1200">
          <a:solidFill>
            <a:schemeClr val="tx1"/>
          </a:solidFill>
          <a:latin typeface="+mn-lt"/>
          <a:ea typeface="+mn-ea"/>
          <a:cs typeface="+mn-cs"/>
        </a:defRPr>
      </a:lvl1pPr>
      <a:lvl2pPr marL="456661" algn="l" defTabSz="456661" rtl="0" eaLnBrk="1" latinLnBrk="0" hangingPunct="1">
        <a:defRPr sz="1800" kern="1200">
          <a:solidFill>
            <a:schemeClr val="tx1"/>
          </a:solidFill>
          <a:latin typeface="+mn-lt"/>
          <a:ea typeface="+mn-ea"/>
          <a:cs typeface="+mn-cs"/>
        </a:defRPr>
      </a:lvl2pPr>
      <a:lvl3pPr marL="913337" algn="l" defTabSz="456661" rtl="0" eaLnBrk="1" latinLnBrk="0" hangingPunct="1">
        <a:defRPr sz="1800" kern="1200">
          <a:solidFill>
            <a:schemeClr val="tx1"/>
          </a:solidFill>
          <a:latin typeface="+mn-lt"/>
          <a:ea typeface="+mn-ea"/>
          <a:cs typeface="+mn-cs"/>
        </a:defRPr>
      </a:lvl3pPr>
      <a:lvl4pPr marL="1370004" algn="l" defTabSz="456661" rtl="0" eaLnBrk="1" latinLnBrk="0" hangingPunct="1">
        <a:defRPr sz="1800" kern="1200">
          <a:solidFill>
            <a:schemeClr val="tx1"/>
          </a:solidFill>
          <a:latin typeface="+mn-lt"/>
          <a:ea typeface="+mn-ea"/>
          <a:cs typeface="+mn-cs"/>
        </a:defRPr>
      </a:lvl4pPr>
      <a:lvl5pPr marL="1826667" algn="l" defTabSz="456661" rtl="0" eaLnBrk="1" latinLnBrk="0" hangingPunct="1">
        <a:defRPr sz="1800" kern="1200">
          <a:solidFill>
            <a:schemeClr val="tx1"/>
          </a:solidFill>
          <a:latin typeface="+mn-lt"/>
          <a:ea typeface="+mn-ea"/>
          <a:cs typeface="+mn-cs"/>
        </a:defRPr>
      </a:lvl5pPr>
      <a:lvl6pPr marL="2283336" algn="l" defTabSz="456661" rtl="0" eaLnBrk="1" latinLnBrk="0" hangingPunct="1">
        <a:defRPr sz="1800" kern="1200">
          <a:solidFill>
            <a:schemeClr val="tx1"/>
          </a:solidFill>
          <a:latin typeface="+mn-lt"/>
          <a:ea typeface="+mn-ea"/>
          <a:cs typeface="+mn-cs"/>
        </a:defRPr>
      </a:lvl6pPr>
      <a:lvl7pPr marL="2740004" algn="l" defTabSz="456661" rtl="0" eaLnBrk="1" latinLnBrk="0" hangingPunct="1">
        <a:defRPr sz="1800" kern="1200">
          <a:solidFill>
            <a:schemeClr val="tx1"/>
          </a:solidFill>
          <a:latin typeface="+mn-lt"/>
          <a:ea typeface="+mn-ea"/>
          <a:cs typeface="+mn-cs"/>
        </a:defRPr>
      </a:lvl7pPr>
      <a:lvl8pPr marL="3196669" algn="l" defTabSz="456661" rtl="0" eaLnBrk="1" latinLnBrk="0" hangingPunct="1">
        <a:defRPr sz="1800" kern="1200">
          <a:solidFill>
            <a:schemeClr val="tx1"/>
          </a:solidFill>
          <a:latin typeface="+mn-lt"/>
          <a:ea typeface="+mn-ea"/>
          <a:cs typeface="+mn-cs"/>
        </a:defRPr>
      </a:lvl8pPr>
      <a:lvl9pPr marL="3653337" algn="l" defTabSz="4566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package" Target="../embeddings/Microsoft_Word_Document2.docx"/><Relationship Id="rId5" Type="http://schemas.openxmlformats.org/officeDocument/2006/relationships/image" Target="../media/image4.png"/><Relationship Id="rId6" Type="http://schemas.openxmlformats.org/officeDocument/2006/relationships/package" Target="../embeddings/Microsoft_Word_Document3.docx"/><Relationship Id="rId7" Type="http://schemas.openxmlformats.org/officeDocument/2006/relationships/image" Target="../media/image5.png"/><Relationship Id="rId8" Type="http://schemas.openxmlformats.org/officeDocument/2006/relationships/package" Target="../embeddings/Microsoft_Excel_Sheet4.xlsx"/><Relationship Id="rId9" Type="http://schemas.openxmlformats.org/officeDocument/2006/relationships/image" Target="../media/image6.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hyperlink" Target="http://www.dartmouthatlas.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package" Target="../embeddings/Microsoft_Word_Document5.docx"/><Relationship Id="rId5" Type="http://schemas.openxmlformats.org/officeDocument/2006/relationships/image" Target="../media/image18.png"/><Relationship Id="rId6" Type="http://schemas.openxmlformats.org/officeDocument/2006/relationships/package" Target="../embeddings/Microsoft_Word_Document6.docx"/><Relationship Id="rId7" Type="http://schemas.openxmlformats.org/officeDocument/2006/relationships/image" Target="../media/image19.png"/><Relationship Id="rId8" Type="http://schemas.openxmlformats.org/officeDocument/2006/relationships/package" Target="../embeddings/Microsoft_Word_Document7.docx"/><Relationship Id="rId9" Type="http://schemas.openxmlformats.org/officeDocument/2006/relationships/image" Target="../media/image20.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package" Target="../embeddings/Microsoft_Word_Document1.docx"/><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5"/>
          <p:cNvSpPr txBox="1">
            <a:spLocks noChangeArrowheads="1"/>
          </p:cNvSpPr>
          <p:nvPr/>
        </p:nvSpPr>
        <p:spPr bwMode="auto">
          <a:xfrm>
            <a:off x="2640024" y="1902690"/>
            <a:ext cx="5691187"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square" lIns="0" tIns="0" rIns="0" bIns="0">
            <a:spAutoFit/>
          </a:bodyPr>
          <a:lstStyle/>
          <a:p>
            <a:pPr defTabSz="894305" eaLnBrk="0" hangingPunct="0"/>
            <a:r>
              <a:rPr lang="en-US" sz="2000" b="1" dirty="0" smtClean="0">
                <a:solidFill>
                  <a:srgbClr val="6F97C9"/>
                </a:solidFill>
              </a:rPr>
              <a:t>The Price </a:t>
            </a:r>
            <a:r>
              <a:rPr lang="en-US" sz="2000" b="1" dirty="0" err="1" smtClean="0">
                <a:solidFill>
                  <a:srgbClr val="6F97C9"/>
                </a:solidFill>
              </a:rPr>
              <a:t>Ain’t</a:t>
            </a:r>
            <a:r>
              <a:rPr lang="en-US" sz="2000" b="1" dirty="0" smtClean="0">
                <a:solidFill>
                  <a:srgbClr val="6F97C9"/>
                </a:solidFill>
              </a:rPr>
              <a:t> Right? Hospital Prices and Health Spending on the Privately Insured</a:t>
            </a:r>
            <a:r>
              <a:rPr lang="en-US" sz="2000" b="1" baseline="30000" dirty="0" smtClean="0">
                <a:solidFill>
                  <a:srgbClr val="6F97C9"/>
                </a:solidFill>
              </a:rPr>
              <a:t>*</a:t>
            </a:r>
            <a:endParaRPr lang="en-US" sz="2000" b="1" baseline="30000" dirty="0">
              <a:solidFill>
                <a:srgbClr val="6F97C9"/>
              </a:solidFill>
            </a:endParaRPr>
          </a:p>
        </p:txBody>
      </p:sp>
      <p:sp>
        <p:nvSpPr>
          <p:cNvPr id="9" name="Rectangle 26"/>
          <p:cNvSpPr txBox="1">
            <a:spLocks noChangeArrowheads="1"/>
          </p:cNvSpPr>
          <p:nvPr/>
        </p:nvSpPr>
        <p:spPr bwMode="auto">
          <a:xfrm>
            <a:off x="2640023" y="3083790"/>
            <a:ext cx="5888189" cy="179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square" lIns="0" tIns="0" rIns="0" bIns="0">
            <a:spAutoFit/>
          </a:bodyPr>
          <a:lstStyle>
            <a:lvl1pPr marL="342900" indent="-342900" algn="l" defTabSz="895350" rtl="0" eaLnBrk="0" fontAlgn="base" hangingPunct="0">
              <a:spcBef>
                <a:spcPct val="0"/>
              </a:spcBef>
              <a:spcAft>
                <a:spcPct val="0"/>
              </a:spcAft>
              <a:buSzPct val="120000"/>
              <a:defRPr sz="1400">
                <a:solidFill>
                  <a:schemeClr val="tx1"/>
                </a:solidFill>
                <a:latin typeface="+mn-lt"/>
                <a:ea typeface="+mn-ea"/>
                <a:cs typeface="ＭＳ Ｐゴシック" charset="0"/>
              </a:defRPr>
            </a:lvl1pPr>
            <a:lvl2pPr marL="144463" indent="-142875" algn="l" defTabSz="895350" rtl="0" eaLnBrk="0" fontAlgn="base" hangingPunct="0">
              <a:spcBef>
                <a:spcPct val="0"/>
              </a:spcBef>
              <a:spcAft>
                <a:spcPct val="0"/>
              </a:spcAft>
              <a:buSzPct val="120000"/>
              <a:buChar char="•"/>
              <a:defRPr sz="1600">
                <a:solidFill>
                  <a:schemeClr val="tx1"/>
                </a:solidFill>
                <a:latin typeface="+mn-lt"/>
                <a:ea typeface="+mn-ea"/>
              </a:defRPr>
            </a:lvl2pPr>
            <a:lvl3pPr marL="295275" indent="-149225" algn="l" defTabSz="895350" rtl="0" eaLnBrk="0" fontAlgn="base" hangingPunct="0">
              <a:spcBef>
                <a:spcPct val="0"/>
              </a:spcBef>
              <a:spcAft>
                <a:spcPct val="0"/>
              </a:spcAft>
              <a:buChar char="–"/>
              <a:defRPr sz="1600">
                <a:solidFill>
                  <a:schemeClr val="tx1"/>
                </a:solidFill>
                <a:latin typeface="+mn-lt"/>
                <a:ea typeface="+mn-ea"/>
              </a:defRPr>
            </a:lvl3pPr>
            <a:lvl4pPr marL="431800" indent="-134938" algn="l" defTabSz="895350" rtl="0" eaLnBrk="0" fontAlgn="base" hangingPunct="0">
              <a:spcBef>
                <a:spcPct val="0"/>
              </a:spcBef>
              <a:spcAft>
                <a:spcPct val="0"/>
              </a:spcAft>
              <a:buSzPct val="89000"/>
              <a:buChar char="•"/>
              <a:defRPr sz="1600">
                <a:solidFill>
                  <a:schemeClr val="tx1"/>
                </a:solidFill>
                <a:latin typeface="+mn-lt"/>
                <a:ea typeface="+mn-ea"/>
              </a:defRPr>
            </a:lvl4pPr>
            <a:lvl5pPr marL="582613" indent="-149225" algn="l" defTabSz="895350" rtl="0" eaLnBrk="0" fontAlgn="base" hangingPunct="0">
              <a:spcBef>
                <a:spcPct val="0"/>
              </a:spcBef>
              <a:spcAft>
                <a:spcPct val="0"/>
              </a:spcAft>
              <a:buSzPct val="75000"/>
              <a:buChar char="–"/>
              <a:defRPr sz="1600">
                <a:solidFill>
                  <a:schemeClr val="tx1"/>
                </a:solidFill>
                <a:latin typeface="+mn-lt"/>
                <a:ea typeface="+mn-ea"/>
              </a:defRPr>
            </a:lvl5pPr>
            <a:lvl6pPr marL="1039813" indent="-149225" algn="l" defTabSz="895350" rtl="0" fontAlgn="base">
              <a:spcBef>
                <a:spcPct val="0"/>
              </a:spcBef>
              <a:spcAft>
                <a:spcPct val="0"/>
              </a:spcAft>
              <a:buSzPct val="75000"/>
              <a:buChar char="–"/>
              <a:defRPr sz="1600">
                <a:solidFill>
                  <a:schemeClr val="tx1"/>
                </a:solidFill>
                <a:latin typeface="+mn-lt"/>
                <a:ea typeface="+mn-ea"/>
              </a:defRPr>
            </a:lvl6pPr>
            <a:lvl7pPr marL="1497013" indent="-149225" algn="l" defTabSz="895350" rtl="0" fontAlgn="base">
              <a:spcBef>
                <a:spcPct val="0"/>
              </a:spcBef>
              <a:spcAft>
                <a:spcPct val="0"/>
              </a:spcAft>
              <a:buSzPct val="75000"/>
              <a:buChar char="–"/>
              <a:defRPr sz="1600">
                <a:solidFill>
                  <a:schemeClr val="tx1"/>
                </a:solidFill>
                <a:latin typeface="+mn-lt"/>
                <a:ea typeface="+mn-ea"/>
              </a:defRPr>
            </a:lvl7pPr>
            <a:lvl8pPr marL="1954213" indent="-149225" algn="l" defTabSz="895350" rtl="0" fontAlgn="base">
              <a:spcBef>
                <a:spcPct val="0"/>
              </a:spcBef>
              <a:spcAft>
                <a:spcPct val="0"/>
              </a:spcAft>
              <a:buSzPct val="75000"/>
              <a:buChar char="–"/>
              <a:defRPr sz="1600">
                <a:solidFill>
                  <a:schemeClr val="tx1"/>
                </a:solidFill>
                <a:latin typeface="+mn-lt"/>
                <a:ea typeface="+mn-ea"/>
              </a:defRPr>
            </a:lvl8pPr>
            <a:lvl9pPr marL="2411413" indent="-149225" algn="l" defTabSz="895350" rtl="0" fontAlgn="base">
              <a:spcBef>
                <a:spcPct val="0"/>
              </a:spcBef>
              <a:spcAft>
                <a:spcPct val="0"/>
              </a:spcAft>
              <a:buSzPct val="75000"/>
              <a:buChar char="–"/>
              <a:defRPr sz="1600">
                <a:solidFill>
                  <a:schemeClr val="tx1"/>
                </a:solidFill>
                <a:latin typeface="+mn-lt"/>
                <a:ea typeface="+mn-ea"/>
              </a:defRPr>
            </a:lvl9pPr>
          </a:lstStyle>
          <a:p>
            <a:pPr>
              <a:defRPr/>
            </a:pPr>
            <a:r>
              <a:rPr lang="en-US" dirty="0" smtClean="0"/>
              <a:t>Zack Cooper, Yale University</a:t>
            </a:r>
          </a:p>
          <a:p>
            <a:pPr>
              <a:defRPr/>
            </a:pPr>
            <a:r>
              <a:rPr lang="en-US" dirty="0" smtClean="0"/>
              <a:t>Stuart Craig, University of Pennsylvania</a:t>
            </a:r>
          </a:p>
          <a:p>
            <a:pPr>
              <a:defRPr/>
            </a:pPr>
            <a:r>
              <a:rPr lang="en-US" dirty="0" smtClean="0"/>
              <a:t>Martin Gaynor, Carnegie Mellon</a:t>
            </a:r>
          </a:p>
          <a:p>
            <a:pPr>
              <a:defRPr/>
            </a:pPr>
            <a:r>
              <a:rPr lang="en-US" dirty="0" smtClean="0"/>
              <a:t>John Van Reenen, London School of Economics</a:t>
            </a:r>
          </a:p>
          <a:p>
            <a:pPr>
              <a:defRPr/>
            </a:pPr>
            <a:endParaRPr lang="en-US" baseline="30000" dirty="0"/>
          </a:p>
          <a:p>
            <a:pPr>
              <a:defRPr/>
            </a:pPr>
            <a:endParaRPr lang="en-US" baseline="30000" dirty="0" smtClean="0"/>
          </a:p>
          <a:p>
            <a:pPr>
              <a:defRPr/>
            </a:pPr>
            <a:r>
              <a:rPr lang="en-US" dirty="0" smtClean="0"/>
              <a:t>December </a:t>
            </a:r>
            <a:r>
              <a:rPr lang="en-US" dirty="0" smtClean="0"/>
              <a:t>2015</a:t>
            </a:r>
            <a:endParaRPr lang="en-US" dirty="0"/>
          </a:p>
          <a:p>
            <a:pPr>
              <a:defRPr/>
            </a:pPr>
            <a:endParaRPr lang="en-US" dirty="0" smtClean="0"/>
          </a:p>
          <a:p>
            <a:pPr>
              <a:defRPr/>
            </a:pPr>
            <a:r>
              <a:rPr lang="en-US" dirty="0" smtClean="0"/>
              <a:t>www.healthcarepricingproject.org</a:t>
            </a:r>
          </a:p>
        </p:txBody>
      </p:sp>
      <p:cxnSp>
        <p:nvCxnSpPr>
          <p:cNvPr id="13" name="Straight Connector 12"/>
          <p:cNvCxnSpPr>
            <a:cxnSpLocks noChangeShapeType="1"/>
          </p:cNvCxnSpPr>
          <p:nvPr/>
        </p:nvCxnSpPr>
        <p:spPr bwMode="auto">
          <a:xfrm>
            <a:off x="0" y="1523278"/>
            <a:ext cx="8961438" cy="0"/>
          </a:xfrm>
          <a:prstGeom prst="line">
            <a:avLst/>
          </a:prstGeom>
          <a:noFill/>
          <a:ln w="28575">
            <a:solidFill>
              <a:srgbClr val="6F97C9"/>
            </a:solidFill>
            <a:round/>
            <a:headEnd/>
            <a:tailEnd/>
          </a:ln>
          <a:effectLst/>
        </p:spPr>
      </p:cxnSp>
      <p:cxnSp>
        <p:nvCxnSpPr>
          <p:cNvPr id="14" name="Straight Connector 13"/>
          <p:cNvCxnSpPr>
            <a:cxnSpLocks noChangeShapeType="1"/>
          </p:cNvCxnSpPr>
          <p:nvPr/>
        </p:nvCxnSpPr>
        <p:spPr bwMode="auto">
          <a:xfrm>
            <a:off x="0" y="5444403"/>
            <a:ext cx="8961438" cy="0"/>
          </a:xfrm>
          <a:prstGeom prst="line">
            <a:avLst/>
          </a:prstGeom>
          <a:noFill/>
          <a:ln w="28575">
            <a:solidFill>
              <a:srgbClr val="6F97C9"/>
            </a:solidFill>
            <a:round/>
            <a:headEnd/>
            <a:tailEnd/>
          </a:ln>
          <a:effectLst/>
        </p:spPr>
      </p:cxnSp>
      <p:sp>
        <p:nvSpPr>
          <p:cNvPr id="2" name="TextBox 1"/>
          <p:cNvSpPr txBox="1"/>
          <p:nvPr/>
        </p:nvSpPr>
        <p:spPr>
          <a:xfrm>
            <a:off x="2700301" y="5218286"/>
            <a:ext cx="184666" cy="338554"/>
          </a:xfrm>
          <a:prstGeom prst="rect">
            <a:avLst/>
          </a:prstGeom>
          <a:noFill/>
        </p:spPr>
        <p:txBody>
          <a:bodyPr wrap="none" lIns="91332" tIns="45667" rIns="91332" bIns="45667" rtlCol="0">
            <a:spAutoFit/>
          </a:bodyPr>
          <a:lstStyle/>
          <a:p>
            <a:endParaRPr lang="en-US" dirty="0"/>
          </a:p>
        </p:txBody>
      </p:sp>
      <p:sp>
        <p:nvSpPr>
          <p:cNvPr id="3" name="TextBox 2"/>
          <p:cNvSpPr txBox="1"/>
          <p:nvPr/>
        </p:nvSpPr>
        <p:spPr>
          <a:xfrm>
            <a:off x="2951868" y="6290588"/>
            <a:ext cx="6009569" cy="430887"/>
          </a:xfrm>
          <a:prstGeom prst="rect">
            <a:avLst/>
          </a:prstGeom>
          <a:noFill/>
        </p:spPr>
        <p:txBody>
          <a:bodyPr wrap="square" rtlCol="0">
            <a:spAutoFit/>
          </a:bodyPr>
          <a:lstStyle/>
          <a:p>
            <a:pPr algn="just"/>
            <a:r>
              <a:rPr lang="en-US" sz="1100" dirty="0" smtClean="0"/>
              <a:t>*This research received financial support from the Commonwealth Fund, the National Institute for Health Care Management, and the Economic and Social Science Research Council. </a:t>
            </a:r>
            <a:endParaRPr lang="en-US" sz="1100" dirty="0"/>
          </a:p>
        </p:txBody>
      </p:sp>
      <p:pic>
        <p:nvPicPr>
          <p:cNvPr id="10" name="Picture 9" descr="HCPP_Logo_ƒ_hpp-colors.eps"/>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88900" y="5970588"/>
            <a:ext cx="1903088" cy="660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1179799158"/>
              </p:ext>
            </p:extLst>
          </p:nvPr>
        </p:nvGraphicFramePr>
        <p:xfrm>
          <a:off x="-743733" y="5380038"/>
          <a:ext cx="10357634" cy="531161"/>
        </p:xfrm>
        <a:graphic>
          <a:graphicData uri="http://schemas.openxmlformats.org/presentationml/2006/ole">
            <mc:AlternateContent xmlns:mc="http://schemas.openxmlformats.org/markup-compatibility/2006">
              <mc:Choice xmlns:v="urn:schemas-microsoft-com:vml" Requires="v">
                <p:oleObj spid="_x0000_s42147" name="Document" r:id="rId4" imgW="5943600" imgH="304800" progId="Word.Document.12">
                  <p:embed/>
                </p:oleObj>
              </mc:Choice>
              <mc:Fallback>
                <p:oleObj name="Document" r:id="rId4" imgW="5943600" imgH="304800" progId="Word.Document.12">
                  <p:embed/>
                  <p:pic>
                    <p:nvPicPr>
                      <p:cNvPr id="0" name=""/>
                      <p:cNvPicPr/>
                      <p:nvPr/>
                    </p:nvPicPr>
                    <p:blipFill>
                      <a:blip r:embed="rId5"/>
                      <a:stretch>
                        <a:fillRect/>
                      </a:stretch>
                    </p:blipFill>
                    <p:spPr>
                      <a:xfrm>
                        <a:off x="-743733" y="5380038"/>
                        <a:ext cx="10357634" cy="531161"/>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895380201"/>
              </p:ext>
            </p:extLst>
          </p:nvPr>
        </p:nvGraphicFramePr>
        <p:xfrm>
          <a:off x="-820070" y="4292600"/>
          <a:ext cx="10488706" cy="381000"/>
        </p:xfrm>
        <a:graphic>
          <a:graphicData uri="http://schemas.openxmlformats.org/presentationml/2006/ole">
            <mc:AlternateContent xmlns:mc="http://schemas.openxmlformats.org/markup-compatibility/2006">
              <mc:Choice xmlns:v="urn:schemas-microsoft-com:vml" Requires="v">
                <p:oleObj spid="_x0000_s42148" name="Document" r:id="rId6" imgW="5943600" imgH="215900" progId="Word.Document.12">
                  <p:embed/>
                </p:oleObj>
              </mc:Choice>
              <mc:Fallback>
                <p:oleObj name="Document" r:id="rId6" imgW="5943600" imgH="215900" progId="Word.Document.12">
                  <p:embed/>
                  <p:pic>
                    <p:nvPicPr>
                      <p:cNvPr id="0" name=""/>
                      <p:cNvPicPr/>
                      <p:nvPr/>
                    </p:nvPicPr>
                    <p:blipFill>
                      <a:blip r:embed="rId7"/>
                      <a:stretch>
                        <a:fillRect/>
                      </a:stretch>
                    </p:blipFill>
                    <p:spPr>
                      <a:xfrm>
                        <a:off x="-820070" y="4292600"/>
                        <a:ext cx="10488706" cy="381000"/>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Definition of Price</a:t>
            </a:r>
            <a:endParaRPr lang="en-US" dirty="0"/>
          </a:p>
        </p:txBody>
      </p:sp>
      <p:sp>
        <p:nvSpPr>
          <p:cNvPr id="3" name="Content Placeholder 2"/>
          <p:cNvSpPr>
            <a:spLocks noGrp="1"/>
          </p:cNvSpPr>
          <p:nvPr>
            <p:ph idx="1"/>
          </p:nvPr>
        </p:nvSpPr>
        <p:spPr>
          <a:xfrm>
            <a:off x="84753" y="1019175"/>
            <a:ext cx="8618537" cy="2215992"/>
          </a:xfrm>
        </p:spPr>
        <p:txBody>
          <a:bodyPr/>
          <a:lstStyle/>
          <a:p>
            <a:pPr>
              <a:buFont typeface="Arial"/>
              <a:buChar char="•"/>
            </a:pPr>
            <a:r>
              <a:rPr lang="en-US" sz="1800" dirty="0"/>
              <a:t>Price captures the amount a facility was paid (including </a:t>
            </a:r>
            <a:r>
              <a:rPr lang="en-US" sz="1800" dirty="0" smtClean="0"/>
              <a:t>by insurer </a:t>
            </a:r>
            <a:r>
              <a:rPr lang="en-US" sz="1800" dirty="0"/>
              <a:t>and </a:t>
            </a:r>
            <a:r>
              <a:rPr lang="en-US" sz="1800" dirty="0" smtClean="0"/>
              <a:t>patient</a:t>
            </a:r>
            <a:r>
              <a:rPr lang="en-US" sz="1800" dirty="0"/>
              <a:t>)</a:t>
            </a:r>
            <a:r>
              <a:rPr lang="en-US" sz="1800" dirty="0" smtClean="0"/>
              <a:t>; </a:t>
            </a:r>
            <a:endParaRPr lang="en-US" sz="1800" dirty="0"/>
          </a:p>
          <a:p>
            <a:pPr>
              <a:buFont typeface="Arial"/>
              <a:buChar char="•"/>
            </a:pPr>
            <a:endParaRPr lang="en-US" sz="1800" dirty="0"/>
          </a:p>
          <a:p>
            <a:pPr>
              <a:buFont typeface="Arial"/>
              <a:buChar char="•"/>
            </a:pPr>
            <a:r>
              <a:rPr lang="en-US" sz="1800" dirty="0" smtClean="0"/>
              <a:t>Identify risk-adjusted hospital prices </a:t>
            </a:r>
            <a:r>
              <a:rPr lang="en-US" sz="1800" dirty="0"/>
              <a:t>for seven procedures identified using very narrow coding (i.e. no complications, no </a:t>
            </a:r>
            <a:r>
              <a:rPr lang="en-US" sz="1800" dirty="0" smtClean="0"/>
              <a:t>revisions), exclude LOS in top 1%, </a:t>
            </a:r>
            <a:r>
              <a:rPr lang="en-US" sz="1800" dirty="0"/>
              <a:t>single ICD-</a:t>
            </a:r>
            <a:r>
              <a:rPr lang="en-US" sz="1800" dirty="0" smtClean="0"/>
              <a:t>9CM/DRG combo, ICD-9 Diag. code for colonoscopy; CPT-4 code for MRI*</a:t>
            </a:r>
            <a:r>
              <a:rPr lang="en-US" sz="1800" dirty="0"/>
              <a:t>; </a:t>
            </a:r>
          </a:p>
          <a:p>
            <a:pPr>
              <a:buFont typeface="Arial"/>
              <a:buChar char="•"/>
            </a:pPr>
            <a:endParaRPr lang="en-US" sz="1800" dirty="0"/>
          </a:p>
          <a:p>
            <a:pPr>
              <a:buFont typeface="Arial"/>
              <a:buChar char="•"/>
            </a:pPr>
            <a:r>
              <a:rPr lang="en-US" sz="1800" dirty="0"/>
              <a:t>Create a hospital inpatient price index that is conditional on who a hospital treats and what mix of DRGs it delivers;</a:t>
            </a:r>
          </a:p>
        </p:txBody>
      </p:sp>
      <p:sp>
        <p:nvSpPr>
          <p:cNvPr id="4" name="Slide Number Placeholder 3"/>
          <p:cNvSpPr>
            <a:spLocks noGrp="1"/>
          </p:cNvSpPr>
          <p:nvPr>
            <p:ph type="sldNum" sz="quarter" idx="10"/>
          </p:nvPr>
        </p:nvSpPr>
        <p:spPr>
          <a:xfrm>
            <a:off x="8577863" y="6511936"/>
            <a:ext cx="159749" cy="184666"/>
          </a:xfrm>
        </p:spPr>
        <p:txBody>
          <a:bodyPr/>
          <a:lstStyle/>
          <a:p>
            <a:fld id="{B8CFF181-2F3B-4AA1-9654-173B98EB0EB6}" type="slidenum">
              <a:rPr lang="en-US" smtClean="0"/>
              <a:pPr/>
              <a:t>9</a:t>
            </a:fld>
            <a:endParaRPr lang="en-US"/>
          </a:p>
        </p:txBody>
      </p:sp>
      <p:sp>
        <p:nvSpPr>
          <p:cNvPr id="6" name="TextBox 5"/>
          <p:cNvSpPr txBox="1"/>
          <p:nvPr/>
        </p:nvSpPr>
        <p:spPr>
          <a:xfrm>
            <a:off x="2" y="6316184"/>
            <a:ext cx="4277777" cy="275143"/>
          </a:xfrm>
          <a:prstGeom prst="rect">
            <a:avLst/>
          </a:prstGeom>
          <a:noFill/>
        </p:spPr>
        <p:txBody>
          <a:bodyPr wrap="none" lIns="89517" tIns="44758" rIns="89517" bIns="44758" rtlCol="0">
            <a:spAutoFit/>
          </a:bodyPr>
          <a:lstStyle/>
          <a:p>
            <a:r>
              <a:rPr lang="en-US" sz="1200" dirty="0"/>
              <a:t>* For Medicare comparisons we use DRGs to define cohorts</a:t>
            </a:r>
          </a:p>
        </p:txBody>
      </p:sp>
      <p:graphicFrame>
        <p:nvGraphicFramePr>
          <p:cNvPr id="24" name="Object 23"/>
          <p:cNvGraphicFramePr>
            <a:graphicFrameLocks noChangeAspect="1"/>
          </p:cNvGraphicFramePr>
          <p:nvPr>
            <p:extLst>
              <p:ext uri="{D42A27DB-BD31-4B8C-83A1-F6EECF244321}">
                <p14:modId xmlns:p14="http://schemas.microsoft.com/office/powerpoint/2010/main" val="782142957"/>
              </p:ext>
            </p:extLst>
          </p:nvPr>
        </p:nvGraphicFramePr>
        <p:xfrm>
          <a:off x="1487488" y="3633788"/>
          <a:ext cx="5618162" cy="2622550"/>
        </p:xfrm>
        <a:graphic>
          <a:graphicData uri="http://schemas.openxmlformats.org/presentationml/2006/ole">
            <mc:AlternateContent xmlns:mc="http://schemas.openxmlformats.org/markup-compatibility/2006">
              <mc:Choice xmlns:v="urn:schemas-microsoft-com:vml" Requires="v">
                <p:oleObj spid="_x0000_s42149" name="Worksheet" r:id="rId8" imgW="4406900" imgH="2057400" progId="Excel.Sheet.12">
                  <p:embed/>
                </p:oleObj>
              </mc:Choice>
              <mc:Fallback>
                <p:oleObj name="Worksheet" r:id="rId8" imgW="4406900" imgH="2057400" progId="Excel.Sheet.12">
                  <p:embed/>
                  <p:pic>
                    <p:nvPicPr>
                      <p:cNvPr id="0" name=""/>
                      <p:cNvPicPr/>
                      <p:nvPr/>
                    </p:nvPicPr>
                    <p:blipFill>
                      <a:blip r:embed="rId9"/>
                      <a:stretch>
                        <a:fillRect/>
                      </a:stretch>
                    </p:blipFill>
                    <p:spPr>
                      <a:xfrm>
                        <a:off x="1487488" y="3633788"/>
                        <a:ext cx="5618162" cy="2622550"/>
                      </a:xfrm>
                      <a:prstGeom prst="rect">
                        <a:avLst/>
                      </a:prstGeom>
                    </p:spPr>
                  </p:pic>
                </p:oleObj>
              </mc:Fallback>
            </mc:AlternateContent>
          </a:graphicData>
        </a:graphic>
      </p:graphicFrame>
      <p:sp>
        <p:nvSpPr>
          <p:cNvPr id="9" name="TextBox 8"/>
          <p:cNvSpPr txBox="1"/>
          <p:nvPr/>
        </p:nvSpPr>
        <p:spPr>
          <a:xfrm>
            <a:off x="0" y="6523319"/>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2148894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939787" y="2388106"/>
            <a:ext cx="1542994" cy="1324249"/>
          </a:xfrm>
          <a:prstGeom prst="rect">
            <a:avLst/>
          </a:prstGeom>
          <a:solidFill>
            <a:srgbClr val="FF0000">
              <a:alpha val="34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332" tIns="45667" rIns="91332" bIns="45667" rtlCol="0" anchor="ctr"/>
          <a:lstStyle/>
          <a:p>
            <a:pPr algn="ctr"/>
            <a:endParaRPr lang="en-US"/>
          </a:p>
        </p:txBody>
      </p:sp>
      <p:sp>
        <p:nvSpPr>
          <p:cNvPr id="2" name="Title 1"/>
          <p:cNvSpPr>
            <a:spLocks noGrp="1"/>
          </p:cNvSpPr>
          <p:nvPr>
            <p:ph type="title"/>
          </p:nvPr>
        </p:nvSpPr>
        <p:spPr/>
        <p:txBody>
          <a:bodyPr/>
          <a:lstStyle/>
          <a:p>
            <a:r>
              <a:rPr lang="en-US" dirty="0" smtClean="0"/>
              <a:t>How Medicare Sets Prices</a:t>
            </a:r>
            <a:endParaRPr lang="en-US" dirty="0"/>
          </a:p>
        </p:txBody>
      </p:sp>
      <p:sp>
        <p:nvSpPr>
          <p:cNvPr id="4" name="Slide Number Placeholder 3"/>
          <p:cNvSpPr>
            <a:spLocks noGrp="1"/>
          </p:cNvSpPr>
          <p:nvPr>
            <p:ph type="sldNum" sz="quarter" idx="10"/>
          </p:nvPr>
        </p:nvSpPr>
        <p:spPr>
          <a:xfrm>
            <a:off x="8690782" y="7746322"/>
            <a:ext cx="171171" cy="184666"/>
          </a:xfrm>
        </p:spPr>
        <p:txBody>
          <a:bodyPr/>
          <a:lstStyle/>
          <a:p>
            <a:fld id="{B8CFF181-2F3B-4AA1-9654-173B98EB0EB6}" type="slidenum">
              <a:rPr lang="en-US" smtClean="0"/>
              <a:pPr/>
              <a:t>10</a:t>
            </a:fld>
            <a:endParaRPr lang="en-US"/>
          </a:p>
        </p:txBody>
      </p:sp>
      <p:sp>
        <p:nvSpPr>
          <p:cNvPr id="6" name="TextBox 5"/>
          <p:cNvSpPr txBox="1"/>
          <p:nvPr/>
        </p:nvSpPr>
        <p:spPr>
          <a:xfrm>
            <a:off x="391655" y="2351959"/>
            <a:ext cx="1175619" cy="1077218"/>
          </a:xfrm>
          <a:prstGeom prst="rect">
            <a:avLst/>
          </a:prstGeom>
          <a:noFill/>
          <a:ln>
            <a:noFill/>
          </a:ln>
        </p:spPr>
        <p:txBody>
          <a:bodyPr wrap="square" lIns="91332" tIns="45667" rIns="91332" bIns="45667" rtlCol="0" anchor="ctr">
            <a:spAutoFit/>
          </a:bodyPr>
          <a:lstStyle/>
          <a:p>
            <a:pPr algn="ctr"/>
            <a:r>
              <a:rPr lang="en-US" dirty="0" smtClean="0"/>
              <a:t>Operating base payment rate</a:t>
            </a:r>
            <a:endParaRPr lang="en-US" dirty="0"/>
          </a:p>
        </p:txBody>
      </p:sp>
      <p:sp>
        <p:nvSpPr>
          <p:cNvPr id="7" name="TextBox 6"/>
          <p:cNvSpPr txBox="1"/>
          <p:nvPr/>
        </p:nvSpPr>
        <p:spPr>
          <a:xfrm>
            <a:off x="3939762" y="2554782"/>
            <a:ext cx="1553492" cy="1077218"/>
          </a:xfrm>
          <a:prstGeom prst="rect">
            <a:avLst/>
          </a:prstGeom>
          <a:noFill/>
        </p:spPr>
        <p:txBody>
          <a:bodyPr wrap="square" lIns="91332" tIns="45667" rIns="91332" bIns="45667" rtlCol="0" anchor="ctr">
            <a:spAutoFit/>
          </a:bodyPr>
          <a:lstStyle/>
          <a:p>
            <a:pPr algn="ctr"/>
            <a:r>
              <a:rPr lang="en-US" dirty="0" smtClean="0"/>
              <a:t>Adjustment for Geographic Hospital Wage Index</a:t>
            </a:r>
            <a:endParaRPr lang="en-US" dirty="0"/>
          </a:p>
        </p:txBody>
      </p:sp>
      <p:sp>
        <p:nvSpPr>
          <p:cNvPr id="8" name="TextBox 7"/>
          <p:cNvSpPr txBox="1"/>
          <p:nvPr/>
        </p:nvSpPr>
        <p:spPr>
          <a:xfrm>
            <a:off x="3947467" y="3907596"/>
            <a:ext cx="1553492" cy="1077218"/>
          </a:xfrm>
          <a:prstGeom prst="rect">
            <a:avLst/>
          </a:prstGeom>
          <a:noFill/>
          <a:ln>
            <a:noFill/>
          </a:ln>
        </p:spPr>
        <p:txBody>
          <a:bodyPr wrap="square" lIns="91332" tIns="45667" rIns="91332" bIns="45667" rtlCol="0" anchor="ctr">
            <a:spAutoFit/>
          </a:bodyPr>
          <a:lstStyle/>
          <a:p>
            <a:pPr algn="ctr"/>
            <a:r>
              <a:rPr lang="en-US" dirty="0" smtClean="0"/>
              <a:t>Geo-specific Non-Labor Related Costs of Base Case</a:t>
            </a:r>
            <a:endParaRPr lang="en-US" dirty="0"/>
          </a:p>
        </p:txBody>
      </p:sp>
      <p:sp>
        <p:nvSpPr>
          <p:cNvPr id="9" name="TextBox 8"/>
          <p:cNvSpPr txBox="1"/>
          <p:nvPr/>
        </p:nvSpPr>
        <p:spPr>
          <a:xfrm>
            <a:off x="6131893" y="2792816"/>
            <a:ext cx="1355723" cy="1077218"/>
          </a:xfrm>
          <a:prstGeom prst="rect">
            <a:avLst/>
          </a:prstGeom>
          <a:noFill/>
        </p:spPr>
        <p:txBody>
          <a:bodyPr wrap="square" lIns="91332" tIns="45667" rIns="91332" bIns="45667" rtlCol="0" anchor="ctr">
            <a:spAutoFit/>
          </a:bodyPr>
          <a:lstStyle/>
          <a:p>
            <a:pPr algn="ctr"/>
            <a:r>
              <a:rPr lang="en-US" dirty="0" smtClean="0"/>
              <a:t>Base Rate Adjusted for Geographic Factors</a:t>
            </a:r>
            <a:endParaRPr lang="en-US" dirty="0"/>
          </a:p>
        </p:txBody>
      </p:sp>
      <p:sp>
        <p:nvSpPr>
          <p:cNvPr id="10" name="TextBox 9"/>
          <p:cNvSpPr txBox="1"/>
          <p:nvPr/>
        </p:nvSpPr>
        <p:spPr>
          <a:xfrm>
            <a:off x="5663464" y="5838446"/>
            <a:ext cx="1553492" cy="584776"/>
          </a:xfrm>
          <a:prstGeom prst="rect">
            <a:avLst/>
          </a:prstGeom>
          <a:noFill/>
        </p:spPr>
        <p:txBody>
          <a:bodyPr wrap="square" lIns="91332" tIns="45667" rIns="91332" bIns="45667" rtlCol="0" anchor="ctr">
            <a:spAutoFit/>
          </a:bodyPr>
          <a:lstStyle/>
          <a:p>
            <a:pPr algn="ctr"/>
            <a:r>
              <a:rPr lang="en-US" dirty="0" smtClean="0"/>
              <a:t>MS-DRG Weight</a:t>
            </a:r>
            <a:endParaRPr lang="en-US" dirty="0"/>
          </a:p>
        </p:txBody>
      </p:sp>
      <p:sp>
        <p:nvSpPr>
          <p:cNvPr id="11" name="TextBox 10"/>
          <p:cNvSpPr txBox="1"/>
          <p:nvPr/>
        </p:nvSpPr>
        <p:spPr>
          <a:xfrm>
            <a:off x="968735" y="8499481"/>
            <a:ext cx="184666" cy="338554"/>
          </a:xfrm>
          <a:prstGeom prst="rect">
            <a:avLst/>
          </a:prstGeom>
          <a:noFill/>
        </p:spPr>
        <p:txBody>
          <a:bodyPr wrap="none" lIns="91332" tIns="45667" rIns="91332" bIns="45667" rtlCol="0">
            <a:spAutoFit/>
          </a:bodyPr>
          <a:lstStyle/>
          <a:p>
            <a:endParaRPr lang="en-US" dirty="0"/>
          </a:p>
        </p:txBody>
      </p:sp>
      <p:sp>
        <p:nvSpPr>
          <p:cNvPr id="12" name="TextBox 11"/>
          <p:cNvSpPr txBox="1"/>
          <p:nvPr/>
        </p:nvSpPr>
        <p:spPr>
          <a:xfrm>
            <a:off x="4296368" y="5705431"/>
            <a:ext cx="1333063" cy="830997"/>
          </a:xfrm>
          <a:prstGeom prst="rect">
            <a:avLst/>
          </a:prstGeom>
          <a:noFill/>
        </p:spPr>
        <p:txBody>
          <a:bodyPr wrap="square" lIns="91332" tIns="45667" rIns="91332" bIns="45667" rtlCol="0">
            <a:spAutoFit/>
          </a:bodyPr>
          <a:lstStyle/>
          <a:p>
            <a:pPr algn="ctr"/>
            <a:r>
              <a:rPr lang="en-US" dirty="0" smtClean="0"/>
              <a:t>Adjusted Payment Rate</a:t>
            </a:r>
            <a:endParaRPr lang="en-US" dirty="0"/>
          </a:p>
        </p:txBody>
      </p:sp>
      <p:sp>
        <p:nvSpPr>
          <p:cNvPr id="13" name="TextBox 12"/>
          <p:cNvSpPr txBox="1"/>
          <p:nvPr/>
        </p:nvSpPr>
        <p:spPr>
          <a:xfrm>
            <a:off x="397586" y="5768800"/>
            <a:ext cx="1772440" cy="830997"/>
          </a:xfrm>
          <a:prstGeom prst="rect">
            <a:avLst/>
          </a:prstGeom>
          <a:noFill/>
        </p:spPr>
        <p:txBody>
          <a:bodyPr wrap="square" lIns="91332" tIns="45667" rIns="91332" bIns="45667" rtlCol="0">
            <a:spAutoFit/>
          </a:bodyPr>
          <a:lstStyle/>
          <a:p>
            <a:pPr algn="ctr"/>
            <a:r>
              <a:rPr lang="en-US" dirty="0" smtClean="0"/>
              <a:t>Indirect Medical Education Payment</a:t>
            </a:r>
            <a:endParaRPr lang="en-US" dirty="0"/>
          </a:p>
        </p:txBody>
      </p:sp>
      <p:sp>
        <p:nvSpPr>
          <p:cNvPr id="14" name="TextBox 13"/>
          <p:cNvSpPr txBox="1"/>
          <p:nvPr/>
        </p:nvSpPr>
        <p:spPr>
          <a:xfrm>
            <a:off x="2460575" y="5746174"/>
            <a:ext cx="1504374" cy="830997"/>
          </a:xfrm>
          <a:prstGeom prst="rect">
            <a:avLst/>
          </a:prstGeom>
          <a:noFill/>
        </p:spPr>
        <p:txBody>
          <a:bodyPr wrap="square" lIns="91332" tIns="45667" rIns="91332" bIns="45667" rtlCol="0">
            <a:spAutoFit/>
          </a:bodyPr>
          <a:lstStyle/>
          <a:p>
            <a:pPr algn="ctr"/>
            <a:r>
              <a:rPr lang="en-US" dirty="0" smtClean="0"/>
              <a:t>Disprop.  Share (DSH) Payment</a:t>
            </a:r>
            <a:endParaRPr lang="en-US" dirty="0"/>
          </a:p>
        </p:txBody>
      </p:sp>
      <p:sp>
        <p:nvSpPr>
          <p:cNvPr id="17" name="TextBox 16"/>
          <p:cNvSpPr txBox="1"/>
          <p:nvPr/>
        </p:nvSpPr>
        <p:spPr>
          <a:xfrm>
            <a:off x="7292485" y="5814725"/>
            <a:ext cx="1553492" cy="584776"/>
          </a:xfrm>
          <a:prstGeom prst="rect">
            <a:avLst/>
          </a:prstGeom>
          <a:noFill/>
        </p:spPr>
        <p:txBody>
          <a:bodyPr wrap="square" lIns="91332" tIns="45667" rIns="91332" bIns="45667" rtlCol="0">
            <a:spAutoFit/>
          </a:bodyPr>
          <a:lstStyle/>
          <a:p>
            <a:pPr algn="ctr"/>
            <a:r>
              <a:rPr lang="en-US" dirty="0" smtClean="0"/>
              <a:t>Payment for MS-DRG</a:t>
            </a:r>
            <a:endParaRPr lang="en-US" dirty="0"/>
          </a:p>
        </p:txBody>
      </p:sp>
      <p:sp>
        <p:nvSpPr>
          <p:cNvPr id="20" name="Rectangle 19"/>
          <p:cNvSpPr/>
          <p:nvPr/>
        </p:nvSpPr>
        <p:spPr>
          <a:xfrm>
            <a:off x="465121" y="2086991"/>
            <a:ext cx="1070655" cy="149045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91332" tIns="45667" rIns="91332" bIns="45667" rtlCol="0" anchor="ctr"/>
          <a:lstStyle/>
          <a:p>
            <a:pPr algn="ctr"/>
            <a:endParaRPr lang="en-US"/>
          </a:p>
        </p:txBody>
      </p:sp>
      <p:sp>
        <p:nvSpPr>
          <p:cNvPr id="22" name="Rectangle 21"/>
          <p:cNvSpPr/>
          <p:nvPr/>
        </p:nvSpPr>
        <p:spPr>
          <a:xfrm>
            <a:off x="3929283" y="3874516"/>
            <a:ext cx="1542994" cy="118779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91332" tIns="45667" rIns="91332" bIns="45667" rtlCol="0" anchor="ctr"/>
          <a:lstStyle/>
          <a:p>
            <a:pPr algn="ctr"/>
            <a:endParaRPr lang="en-US"/>
          </a:p>
        </p:txBody>
      </p:sp>
      <p:sp>
        <p:nvSpPr>
          <p:cNvPr id="23" name="Rectangle 22"/>
          <p:cNvSpPr/>
          <p:nvPr/>
        </p:nvSpPr>
        <p:spPr>
          <a:xfrm>
            <a:off x="6213669" y="2606141"/>
            <a:ext cx="1179173" cy="1394986"/>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91332" tIns="45667" rIns="91332" bIns="45667" rtlCol="0" anchor="ctr"/>
          <a:lstStyle/>
          <a:p>
            <a:pPr algn="ctr"/>
            <a:endParaRPr lang="en-US"/>
          </a:p>
        </p:txBody>
      </p:sp>
      <p:sp>
        <p:nvSpPr>
          <p:cNvPr id="24" name="Rectangle 23"/>
          <p:cNvSpPr/>
          <p:nvPr/>
        </p:nvSpPr>
        <p:spPr>
          <a:xfrm>
            <a:off x="5949514" y="5553461"/>
            <a:ext cx="986676" cy="104245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91332" tIns="45667" rIns="91332" bIns="45667" rtlCol="0" anchor="ctr"/>
          <a:lstStyle/>
          <a:p>
            <a:pPr algn="ctr"/>
            <a:endParaRPr lang="en-US"/>
          </a:p>
        </p:txBody>
      </p:sp>
      <p:sp>
        <p:nvSpPr>
          <p:cNvPr id="25" name="Rectangle 24"/>
          <p:cNvSpPr/>
          <p:nvPr/>
        </p:nvSpPr>
        <p:spPr>
          <a:xfrm>
            <a:off x="4453805" y="5553495"/>
            <a:ext cx="1049656" cy="1039119"/>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91332" tIns="45667" rIns="91332" bIns="45667" rtlCol="0" anchor="ctr"/>
          <a:lstStyle/>
          <a:p>
            <a:pPr algn="ctr"/>
            <a:endParaRPr lang="en-US" dirty="0"/>
          </a:p>
        </p:txBody>
      </p:sp>
      <p:sp>
        <p:nvSpPr>
          <p:cNvPr id="26" name="Rectangle 25"/>
          <p:cNvSpPr/>
          <p:nvPr/>
        </p:nvSpPr>
        <p:spPr>
          <a:xfrm>
            <a:off x="379129" y="5754307"/>
            <a:ext cx="1843379" cy="826780"/>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91332" tIns="45667" rIns="91332" bIns="45667" rtlCol="0" anchor="ctr"/>
          <a:lstStyle/>
          <a:p>
            <a:pPr algn="ctr"/>
            <a:endParaRPr lang="en-US"/>
          </a:p>
        </p:txBody>
      </p:sp>
      <p:sp>
        <p:nvSpPr>
          <p:cNvPr id="27" name="Rectangle 26"/>
          <p:cNvSpPr/>
          <p:nvPr/>
        </p:nvSpPr>
        <p:spPr>
          <a:xfrm>
            <a:off x="2538166" y="5751901"/>
            <a:ext cx="1342811" cy="8291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91332" tIns="45667" rIns="91332" bIns="45667" rtlCol="0" anchor="ctr"/>
          <a:lstStyle/>
          <a:p>
            <a:pPr algn="ctr"/>
            <a:endParaRPr lang="en-US"/>
          </a:p>
        </p:txBody>
      </p:sp>
      <p:sp>
        <p:nvSpPr>
          <p:cNvPr id="28" name="Rectangle 27"/>
          <p:cNvSpPr/>
          <p:nvPr/>
        </p:nvSpPr>
        <p:spPr>
          <a:xfrm>
            <a:off x="7322409" y="5676781"/>
            <a:ext cx="1542994" cy="860685"/>
          </a:xfrm>
          <a:prstGeom prst="rect">
            <a:avLst/>
          </a:prstGeom>
          <a:solidFill>
            <a:srgbClr val="008000">
              <a:alpha val="15000"/>
            </a:srgb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332" tIns="45667" rIns="91332" bIns="45667" rtlCol="0" anchor="ctr"/>
          <a:lstStyle/>
          <a:p>
            <a:pPr algn="ctr"/>
            <a:endParaRPr lang="en-US"/>
          </a:p>
        </p:txBody>
      </p:sp>
      <p:sp>
        <p:nvSpPr>
          <p:cNvPr id="30" name="TextBox 29"/>
          <p:cNvSpPr txBox="1"/>
          <p:nvPr/>
        </p:nvSpPr>
        <p:spPr>
          <a:xfrm>
            <a:off x="5868264" y="3031947"/>
            <a:ext cx="338554" cy="400110"/>
          </a:xfrm>
          <a:prstGeom prst="rect">
            <a:avLst/>
          </a:prstGeom>
          <a:noFill/>
        </p:spPr>
        <p:txBody>
          <a:bodyPr wrap="none" lIns="91332" tIns="45667" rIns="91332" bIns="45667" rtlCol="0">
            <a:spAutoFit/>
          </a:bodyPr>
          <a:lstStyle/>
          <a:p>
            <a:r>
              <a:rPr lang="en-US" sz="2000" b="1" dirty="0"/>
              <a:t>=</a:t>
            </a:r>
          </a:p>
        </p:txBody>
      </p:sp>
      <p:sp>
        <p:nvSpPr>
          <p:cNvPr id="31" name="Rectangle 30"/>
          <p:cNvSpPr/>
          <p:nvPr/>
        </p:nvSpPr>
        <p:spPr>
          <a:xfrm>
            <a:off x="3665260" y="829199"/>
            <a:ext cx="2078401" cy="4330263"/>
          </a:xfrm>
          <a:prstGeom prst="rect">
            <a:avLst/>
          </a:prstGeom>
          <a:noFill/>
          <a:ln>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lIns="91332" tIns="45667" rIns="91332" bIns="45667" rtlCol="0" anchor="ctr"/>
          <a:lstStyle/>
          <a:p>
            <a:pPr algn="ctr"/>
            <a:endParaRPr lang="en-US"/>
          </a:p>
        </p:txBody>
      </p:sp>
      <p:cxnSp>
        <p:nvCxnSpPr>
          <p:cNvPr id="36" name="Straight Arrow Connector 35"/>
          <p:cNvCxnSpPr/>
          <p:nvPr/>
        </p:nvCxnSpPr>
        <p:spPr>
          <a:xfrm>
            <a:off x="3402344" y="2051422"/>
            <a:ext cx="177630" cy="888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5567600" y="5895078"/>
            <a:ext cx="319945" cy="400110"/>
          </a:xfrm>
          <a:prstGeom prst="rect">
            <a:avLst/>
          </a:prstGeom>
          <a:noFill/>
        </p:spPr>
        <p:txBody>
          <a:bodyPr wrap="square" lIns="91332" tIns="45667" rIns="91332" bIns="45667" rtlCol="0">
            <a:spAutoFit/>
          </a:bodyPr>
          <a:lstStyle/>
          <a:p>
            <a:r>
              <a:rPr lang="en-US" sz="2000" b="1" dirty="0"/>
              <a:t>x</a:t>
            </a:r>
          </a:p>
        </p:txBody>
      </p:sp>
      <p:sp>
        <p:nvSpPr>
          <p:cNvPr id="39" name="TextBox 38"/>
          <p:cNvSpPr txBox="1"/>
          <p:nvPr/>
        </p:nvSpPr>
        <p:spPr>
          <a:xfrm>
            <a:off x="3637757" y="833251"/>
            <a:ext cx="2141298" cy="584776"/>
          </a:xfrm>
          <a:prstGeom prst="rect">
            <a:avLst/>
          </a:prstGeom>
          <a:noFill/>
        </p:spPr>
        <p:txBody>
          <a:bodyPr wrap="square" lIns="91332" tIns="45667" rIns="91332" bIns="45667" rtlCol="0">
            <a:spAutoFit/>
          </a:bodyPr>
          <a:lstStyle/>
          <a:p>
            <a:pPr algn="ctr"/>
            <a:r>
              <a:rPr lang="en-US" b="1" dirty="0" smtClean="0"/>
              <a:t>Geographic Adjustment Factors</a:t>
            </a:r>
            <a:endParaRPr lang="en-US" b="1" dirty="0"/>
          </a:p>
        </p:txBody>
      </p:sp>
      <p:sp>
        <p:nvSpPr>
          <p:cNvPr id="41" name="TextBox 40"/>
          <p:cNvSpPr txBox="1"/>
          <p:nvPr/>
        </p:nvSpPr>
        <p:spPr>
          <a:xfrm>
            <a:off x="6984613" y="5950901"/>
            <a:ext cx="338554" cy="400110"/>
          </a:xfrm>
          <a:prstGeom prst="rect">
            <a:avLst/>
          </a:prstGeom>
          <a:noFill/>
        </p:spPr>
        <p:txBody>
          <a:bodyPr wrap="none" lIns="91332" tIns="45667" rIns="91332" bIns="45667" rtlCol="0">
            <a:spAutoFit/>
          </a:bodyPr>
          <a:lstStyle/>
          <a:p>
            <a:r>
              <a:rPr lang="en-US" sz="2000" b="1" dirty="0"/>
              <a:t>=</a:t>
            </a:r>
          </a:p>
        </p:txBody>
      </p:sp>
      <p:cxnSp>
        <p:nvCxnSpPr>
          <p:cNvPr id="45" name="Straight Connector 44"/>
          <p:cNvCxnSpPr/>
          <p:nvPr/>
        </p:nvCxnSpPr>
        <p:spPr>
          <a:xfrm>
            <a:off x="7970999" y="3269523"/>
            <a:ext cx="625547" cy="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flipV="1">
            <a:off x="2104113" y="5259678"/>
            <a:ext cx="6482944" cy="18955"/>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H="1">
            <a:off x="8587057" y="3265135"/>
            <a:ext cx="17248" cy="1966101"/>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2075679" y="5250190"/>
            <a:ext cx="0" cy="189542"/>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2202677" y="5907069"/>
            <a:ext cx="338554" cy="400110"/>
          </a:xfrm>
          <a:prstGeom prst="rect">
            <a:avLst/>
          </a:prstGeom>
          <a:noFill/>
        </p:spPr>
        <p:txBody>
          <a:bodyPr wrap="none" lIns="91332" tIns="45667" rIns="91332" bIns="45667" rtlCol="0">
            <a:spAutoFit/>
          </a:bodyPr>
          <a:lstStyle/>
          <a:p>
            <a:r>
              <a:rPr lang="en-US" sz="2000" b="1" dirty="0"/>
              <a:t>+</a:t>
            </a:r>
          </a:p>
        </p:txBody>
      </p:sp>
      <p:sp>
        <p:nvSpPr>
          <p:cNvPr id="65" name="TextBox 64"/>
          <p:cNvSpPr txBox="1"/>
          <p:nvPr/>
        </p:nvSpPr>
        <p:spPr>
          <a:xfrm>
            <a:off x="7479271" y="3088894"/>
            <a:ext cx="338554" cy="400110"/>
          </a:xfrm>
          <a:prstGeom prst="rect">
            <a:avLst/>
          </a:prstGeom>
          <a:noFill/>
        </p:spPr>
        <p:txBody>
          <a:bodyPr wrap="none" lIns="91332" tIns="45667" rIns="91332" bIns="45667" rtlCol="0">
            <a:spAutoFit/>
          </a:bodyPr>
          <a:lstStyle/>
          <a:p>
            <a:r>
              <a:rPr lang="en-US" sz="2000" b="1" dirty="0"/>
              <a:t>+</a:t>
            </a:r>
          </a:p>
        </p:txBody>
      </p:sp>
      <p:sp>
        <p:nvSpPr>
          <p:cNvPr id="66" name="Rectangle 65"/>
          <p:cNvSpPr/>
          <p:nvPr/>
        </p:nvSpPr>
        <p:spPr>
          <a:xfrm>
            <a:off x="299044" y="5451799"/>
            <a:ext cx="3689442" cy="1213872"/>
          </a:xfrm>
          <a:prstGeom prst="rect">
            <a:avLst/>
          </a:prstGeom>
          <a:noFill/>
          <a:ln>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lIns="91332" tIns="45667" rIns="91332" bIns="45667" rtlCol="0" anchor="ctr"/>
          <a:lstStyle/>
          <a:p>
            <a:pPr algn="ctr"/>
            <a:endParaRPr lang="en-US"/>
          </a:p>
        </p:txBody>
      </p:sp>
      <p:sp>
        <p:nvSpPr>
          <p:cNvPr id="67" name="TextBox 66"/>
          <p:cNvSpPr txBox="1"/>
          <p:nvPr/>
        </p:nvSpPr>
        <p:spPr>
          <a:xfrm>
            <a:off x="1083038" y="5445244"/>
            <a:ext cx="2141298" cy="338554"/>
          </a:xfrm>
          <a:prstGeom prst="rect">
            <a:avLst/>
          </a:prstGeom>
          <a:noFill/>
        </p:spPr>
        <p:txBody>
          <a:bodyPr wrap="square" lIns="91332" tIns="45667" rIns="91332" bIns="45667" rtlCol="0">
            <a:spAutoFit/>
          </a:bodyPr>
          <a:lstStyle/>
          <a:p>
            <a:pPr algn="ctr"/>
            <a:r>
              <a:rPr lang="en-US" b="1" dirty="0" smtClean="0"/>
              <a:t>Hospital Adjusters</a:t>
            </a:r>
            <a:endParaRPr lang="en-US" b="1" dirty="0"/>
          </a:p>
        </p:txBody>
      </p:sp>
      <p:sp>
        <p:nvSpPr>
          <p:cNvPr id="68" name="TextBox 67"/>
          <p:cNvSpPr txBox="1"/>
          <p:nvPr/>
        </p:nvSpPr>
        <p:spPr>
          <a:xfrm>
            <a:off x="4051599" y="5907069"/>
            <a:ext cx="338554" cy="400110"/>
          </a:xfrm>
          <a:prstGeom prst="rect">
            <a:avLst/>
          </a:prstGeom>
          <a:noFill/>
        </p:spPr>
        <p:txBody>
          <a:bodyPr wrap="none" lIns="91332" tIns="45667" rIns="91332" bIns="45667" rtlCol="0">
            <a:spAutoFit/>
          </a:bodyPr>
          <a:lstStyle/>
          <a:p>
            <a:r>
              <a:rPr lang="en-US" sz="2000" b="1" dirty="0"/>
              <a:t>=</a:t>
            </a:r>
          </a:p>
        </p:txBody>
      </p:sp>
      <p:sp>
        <p:nvSpPr>
          <p:cNvPr id="3" name="TextBox 2"/>
          <p:cNvSpPr txBox="1"/>
          <p:nvPr/>
        </p:nvSpPr>
        <p:spPr>
          <a:xfrm>
            <a:off x="1912610" y="1767264"/>
            <a:ext cx="1563146" cy="584776"/>
          </a:xfrm>
          <a:prstGeom prst="rect">
            <a:avLst/>
          </a:prstGeom>
          <a:noFill/>
        </p:spPr>
        <p:txBody>
          <a:bodyPr wrap="square" lIns="91332" tIns="45667" rIns="91332" bIns="45667" rtlCol="0">
            <a:spAutoFit/>
          </a:bodyPr>
          <a:lstStyle/>
          <a:p>
            <a:pPr algn="ctr"/>
            <a:r>
              <a:rPr lang="en-US" dirty="0" smtClean="0"/>
              <a:t>Capital Component</a:t>
            </a:r>
            <a:endParaRPr lang="en-US" dirty="0"/>
          </a:p>
        </p:txBody>
      </p:sp>
      <p:sp>
        <p:nvSpPr>
          <p:cNvPr id="40" name="TextBox 39"/>
          <p:cNvSpPr txBox="1"/>
          <p:nvPr/>
        </p:nvSpPr>
        <p:spPr>
          <a:xfrm>
            <a:off x="1911639" y="3260629"/>
            <a:ext cx="1563146" cy="584776"/>
          </a:xfrm>
          <a:prstGeom prst="rect">
            <a:avLst/>
          </a:prstGeom>
          <a:noFill/>
        </p:spPr>
        <p:txBody>
          <a:bodyPr wrap="square" lIns="91332" tIns="45667" rIns="91332" bIns="45667" rtlCol="0">
            <a:spAutoFit/>
          </a:bodyPr>
          <a:lstStyle/>
          <a:p>
            <a:pPr algn="ctr"/>
            <a:r>
              <a:rPr lang="en-US" dirty="0" smtClean="0"/>
              <a:t>Operating Amount</a:t>
            </a:r>
            <a:endParaRPr lang="en-US" dirty="0"/>
          </a:p>
        </p:txBody>
      </p:sp>
      <p:sp>
        <p:nvSpPr>
          <p:cNvPr id="43" name="Rectangle 42"/>
          <p:cNvSpPr/>
          <p:nvPr/>
        </p:nvSpPr>
        <p:spPr>
          <a:xfrm>
            <a:off x="2136450" y="1740622"/>
            <a:ext cx="1123989" cy="66604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91332" tIns="45667" rIns="91332" bIns="45667" rtlCol="0" anchor="ctr"/>
          <a:lstStyle/>
          <a:p>
            <a:pPr algn="ctr"/>
            <a:endParaRPr lang="en-US"/>
          </a:p>
        </p:txBody>
      </p:sp>
      <p:sp>
        <p:nvSpPr>
          <p:cNvPr id="44" name="Rectangle 43"/>
          <p:cNvSpPr/>
          <p:nvPr/>
        </p:nvSpPr>
        <p:spPr>
          <a:xfrm>
            <a:off x="2137864" y="2638999"/>
            <a:ext cx="1122575" cy="160595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91332" tIns="45667" rIns="91332" bIns="45667" rtlCol="0" anchor="ctr"/>
          <a:lstStyle/>
          <a:p>
            <a:pPr algn="ctr"/>
            <a:endParaRPr lang="en-US"/>
          </a:p>
        </p:txBody>
      </p:sp>
      <p:cxnSp>
        <p:nvCxnSpPr>
          <p:cNvPr id="46" name="Straight Arrow Connector 45"/>
          <p:cNvCxnSpPr/>
          <p:nvPr/>
        </p:nvCxnSpPr>
        <p:spPr>
          <a:xfrm>
            <a:off x="1667174" y="3007343"/>
            <a:ext cx="304401"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V="1">
            <a:off x="3428989" y="3378211"/>
            <a:ext cx="173218" cy="174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3916472" y="1520028"/>
            <a:ext cx="1563146" cy="584776"/>
          </a:xfrm>
          <a:prstGeom prst="rect">
            <a:avLst/>
          </a:prstGeom>
          <a:noFill/>
        </p:spPr>
        <p:txBody>
          <a:bodyPr wrap="square" lIns="91332" tIns="45667" rIns="91332" bIns="45667" rtlCol="0">
            <a:spAutoFit/>
          </a:bodyPr>
          <a:lstStyle/>
          <a:p>
            <a:pPr algn="ctr"/>
            <a:r>
              <a:rPr lang="en-US" dirty="0" smtClean="0"/>
              <a:t>Capital GAF Adjustment</a:t>
            </a:r>
            <a:endParaRPr lang="en-US" dirty="0"/>
          </a:p>
        </p:txBody>
      </p:sp>
      <p:sp>
        <p:nvSpPr>
          <p:cNvPr id="53" name="Rectangle 52"/>
          <p:cNvSpPr/>
          <p:nvPr/>
        </p:nvSpPr>
        <p:spPr>
          <a:xfrm>
            <a:off x="4111866" y="1493386"/>
            <a:ext cx="1243411" cy="66604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91332" tIns="45667" rIns="91332" bIns="45667" rtlCol="0" anchor="ctr"/>
          <a:lstStyle/>
          <a:p>
            <a:pPr algn="ctr"/>
            <a:endParaRPr lang="en-US"/>
          </a:p>
        </p:txBody>
      </p:sp>
      <p:sp>
        <p:nvSpPr>
          <p:cNvPr id="48" name="TextBox 47"/>
          <p:cNvSpPr txBox="1"/>
          <p:nvPr/>
        </p:nvSpPr>
        <p:spPr>
          <a:xfrm>
            <a:off x="0" y="6546201"/>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28111026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Medicare PPS Payments</a:t>
            </a:r>
            <a:endParaRPr lang="en-US" dirty="0"/>
          </a:p>
        </p:txBody>
      </p:sp>
      <p:sp>
        <p:nvSpPr>
          <p:cNvPr id="4" name="Slide Number Placeholder 3"/>
          <p:cNvSpPr>
            <a:spLocks noGrp="1"/>
          </p:cNvSpPr>
          <p:nvPr>
            <p:ph type="sldNum" sz="quarter" idx="10"/>
          </p:nvPr>
        </p:nvSpPr>
        <p:spPr>
          <a:xfrm>
            <a:off x="8566431" y="6511935"/>
            <a:ext cx="171171" cy="184666"/>
          </a:xfrm>
        </p:spPr>
        <p:txBody>
          <a:bodyPr/>
          <a:lstStyle/>
          <a:p>
            <a:fld id="{B8CFF181-2F3B-4AA1-9654-173B98EB0EB6}" type="slidenum">
              <a:rPr lang="en-US" smtClean="0"/>
              <a:pPr/>
              <a:t>11</a:t>
            </a:fld>
            <a:endParaRPr lang="en-US"/>
          </a:p>
        </p:txBody>
      </p:sp>
      <p:pic>
        <p:nvPicPr>
          <p:cNvPr id="6" name="Picture 5"/>
          <p:cNvPicPr>
            <a:picLocks noChangeAspect="1"/>
          </p:cNvPicPr>
          <p:nvPr/>
        </p:nvPicPr>
        <p:blipFill>
          <a:blip r:embed="rId3"/>
          <a:stretch>
            <a:fillRect/>
          </a:stretch>
        </p:blipFill>
        <p:spPr>
          <a:xfrm>
            <a:off x="679436" y="807637"/>
            <a:ext cx="7581361" cy="5913849"/>
          </a:xfrm>
          <a:prstGeom prst="rect">
            <a:avLst/>
          </a:prstGeom>
        </p:spPr>
      </p:pic>
      <p:sp>
        <p:nvSpPr>
          <p:cNvPr id="7" name="TextBox 6"/>
          <p:cNvSpPr txBox="1"/>
          <p:nvPr/>
        </p:nvSpPr>
        <p:spPr>
          <a:xfrm>
            <a:off x="11" y="6423718"/>
            <a:ext cx="1045729" cy="215444"/>
          </a:xfrm>
          <a:prstGeom prst="rect">
            <a:avLst/>
          </a:prstGeom>
          <a:noFill/>
        </p:spPr>
        <p:txBody>
          <a:bodyPr wrap="none" lIns="91332" tIns="45667" rIns="91332" bIns="45667" rtlCol="0">
            <a:spAutoFit/>
          </a:bodyPr>
          <a:lstStyle/>
          <a:p>
            <a:r>
              <a:rPr lang="en-US" sz="800" dirty="0"/>
              <a:t>Source: IOM, 2009</a:t>
            </a:r>
          </a:p>
        </p:txBody>
      </p:sp>
      <p:sp>
        <p:nvSpPr>
          <p:cNvPr id="8" name="TextBox 7"/>
          <p:cNvSpPr txBox="1"/>
          <p:nvPr/>
        </p:nvSpPr>
        <p:spPr>
          <a:xfrm>
            <a:off x="0" y="6523319"/>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26941973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80" y="166688"/>
            <a:ext cx="8618537" cy="369332"/>
          </a:xfrm>
        </p:spPr>
        <p:txBody>
          <a:bodyPr/>
          <a:lstStyle/>
          <a:p>
            <a:r>
              <a:rPr lang="en-US" dirty="0" smtClean="0"/>
              <a:t>Charge/Negotiated Price/Medicare Fee Ratio</a:t>
            </a:r>
            <a:endParaRPr lang="en-US" dirty="0"/>
          </a:p>
        </p:txBody>
      </p:sp>
      <p:sp>
        <p:nvSpPr>
          <p:cNvPr id="4" name="Slide Number Placeholder 3"/>
          <p:cNvSpPr>
            <a:spLocks noGrp="1"/>
          </p:cNvSpPr>
          <p:nvPr>
            <p:ph type="sldNum" sz="quarter" idx="10"/>
          </p:nvPr>
        </p:nvSpPr>
        <p:spPr>
          <a:xfrm>
            <a:off x="8566446" y="6511940"/>
            <a:ext cx="171171" cy="184666"/>
          </a:xfrm>
        </p:spPr>
        <p:txBody>
          <a:bodyPr/>
          <a:lstStyle/>
          <a:p>
            <a:fld id="{B8CFF181-2F3B-4AA1-9654-173B98EB0EB6}" type="slidenum">
              <a:rPr lang="en-US" smtClean="0"/>
              <a:pPr/>
              <a:t>12</a:t>
            </a:fld>
            <a:endParaRPr lang="en-US"/>
          </a:p>
        </p:txBody>
      </p:sp>
      <p:pic>
        <p:nvPicPr>
          <p:cNvPr id="128003"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9426" y="710308"/>
            <a:ext cx="8281649" cy="60238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0103" y="6329625"/>
            <a:ext cx="8751335" cy="430887"/>
          </a:xfrm>
          <a:prstGeom prst="rect">
            <a:avLst/>
          </a:prstGeom>
        </p:spPr>
        <p:txBody>
          <a:bodyPr wrap="square">
            <a:spAutoFit/>
          </a:bodyPr>
          <a:lstStyle/>
          <a:p>
            <a:r>
              <a:rPr lang="en-US" sz="1100" b="1" dirty="0"/>
              <a:t>Notes: </a:t>
            </a:r>
            <a:r>
              <a:rPr lang="en-US" sz="1100" dirty="0" smtClean="0"/>
              <a:t>Prices are averaged from 2008 – 2011, put in 2011 dollars. Note </a:t>
            </a:r>
            <a:r>
              <a:rPr lang="en-US" sz="1100" dirty="0"/>
              <a:t>that we only include hospital-based prices – so we exclude, for example, colonoscopies performed in surgical centers and MRIs that are not carried out in hospitals.</a:t>
            </a:r>
          </a:p>
        </p:txBody>
      </p:sp>
      <p:sp>
        <p:nvSpPr>
          <p:cNvPr id="6" name="TextBox 5"/>
          <p:cNvSpPr txBox="1"/>
          <p:nvPr/>
        </p:nvSpPr>
        <p:spPr>
          <a:xfrm>
            <a:off x="6475804" y="6523319"/>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21546479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4" y="166688"/>
            <a:ext cx="8618537" cy="369332"/>
          </a:xfrm>
        </p:spPr>
        <p:txBody>
          <a:bodyPr/>
          <a:lstStyle/>
          <a:p>
            <a:r>
              <a:rPr lang="en-US" dirty="0" smtClean="0"/>
              <a:t>Knee Replacement Negotiated Prices and Charges ‘08 – ‘11</a:t>
            </a:r>
            <a:endParaRPr lang="en-US" dirty="0"/>
          </a:p>
        </p:txBody>
      </p:sp>
      <p:sp>
        <p:nvSpPr>
          <p:cNvPr id="4" name="Slide Number Placeholder 3"/>
          <p:cNvSpPr>
            <a:spLocks noGrp="1"/>
          </p:cNvSpPr>
          <p:nvPr>
            <p:ph type="sldNum" sz="quarter" idx="10"/>
          </p:nvPr>
        </p:nvSpPr>
        <p:spPr/>
        <p:txBody>
          <a:bodyPr/>
          <a:lstStyle/>
          <a:p>
            <a:fld id="{B8CFF181-2F3B-4AA1-9654-173B98EB0EB6}" type="slidenum">
              <a:rPr lang="en-US" smtClean="0"/>
              <a:pPr/>
              <a:t>13</a:t>
            </a:fld>
            <a:endParaRPr lang="en-US"/>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bwMode="auto">
          <a:xfrm>
            <a:off x="832068" y="875130"/>
            <a:ext cx="7342380" cy="5340667"/>
          </a:xfrm>
          <a:prstGeom prst="rect">
            <a:avLst/>
          </a:prstGeom>
          <a:noFill/>
          <a:ln>
            <a:noFill/>
          </a:ln>
        </p:spPr>
      </p:pic>
      <p:sp>
        <p:nvSpPr>
          <p:cNvPr id="6" name="TextBox 5"/>
          <p:cNvSpPr txBox="1"/>
          <p:nvPr/>
        </p:nvSpPr>
        <p:spPr>
          <a:xfrm>
            <a:off x="43082" y="6430306"/>
            <a:ext cx="4326826" cy="276999"/>
          </a:xfrm>
          <a:prstGeom prst="rect">
            <a:avLst/>
          </a:prstGeom>
          <a:noFill/>
        </p:spPr>
        <p:txBody>
          <a:bodyPr wrap="none" rtlCol="0">
            <a:spAutoFit/>
          </a:bodyPr>
          <a:lstStyle/>
          <a:p>
            <a:r>
              <a:rPr lang="en-US" sz="1200" b="1" dirty="0" smtClean="0"/>
              <a:t>Notes</a:t>
            </a:r>
            <a:r>
              <a:rPr lang="en-US" sz="1200" dirty="0" smtClean="0"/>
              <a:t>: Regression-adjusted prices presented in 2011 dollars</a:t>
            </a:r>
            <a:endParaRPr lang="en-US" sz="1200" dirty="0"/>
          </a:p>
        </p:txBody>
      </p:sp>
      <p:sp>
        <p:nvSpPr>
          <p:cNvPr id="7" name="TextBox 6"/>
          <p:cNvSpPr txBox="1"/>
          <p:nvPr/>
        </p:nvSpPr>
        <p:spPr>
          <a:xfrm>
            <a:off x="6281302" y="6523319"/>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31115668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7234" y="5940019"/>
            <a:ext cx="8272732" cy="830890"/>
          </a:xfrm>
          <a:prstGeom prst="rect">
            <a:avLst/>
          </a:prstGeom>
          <a:noFill/>
        </p:spPr>
        <p:txBody>
          <a:bodyPr wrap="square" lIns="91332" tIns="45667" rIns="91332" bIns="45667" rtlCol="0">
            <a:spAutoFit/>
          </a:bodyPr>
          <a:lstStyle/>
          <a:p>
            <a:r>
              <a:rPr lang="en-US" sz="1200" b="1" dirty="0"/>
              <a:t>Notes: </a:t>
            </a:r>
            <a:r>
              <a:rPr lang="en-US" sz="1200" dirty="0"/>
              <a:t>These are the regression corrected transaction prices as discussed in Section III and the Medicare base reimbursement averaged 2008-11 using inflation adjusted prices in 2011 dollars. Correlation coefficients are pairwise correlations between multiple procedures at the same hospital. The inpatient prices come from the Inpatient sample. The procedure prices come from the Procedure samples. </a:t>
            </a:r>
          </a:p>
        </p:txBody>
      </p:sp>
      <p:sp>
        <p:nvSpPr>
          <p:cNvPr id="2" name="Title 1"/>
          <p:cNvSpPr>
            <a:spLocks noGrp="1"/>
          </p:cNvSpPr>
          <p:nvPr>
            <p:ph type="title"/>
          </p:nvPr>
        </p:nvSpPr>
        <p:spPr/>
        <p:txBody>
          <a:bodyPr/>
          <a:lstStyle/>
          <a:p>
            <a:r>
              <a:rPr lang="en-US" dirty="0" smtClean="0"/>
              <a:t>Correlation Across Price Measures</a:t>
            </a:r>
            <a:endParaRPr lang="en-US" dirty="0"/>
          </a:p>
        </p:txBody>
      </p:sp>
      <p:sp>
        <p:nvSpPr>
          <p:cNvPr id="4" name="Slide Number Placeholder 3"/>
          <p:cNvSpPr>
            <a:spLocks noGrp="1"/>
          </p:cNvSpPr>
          <p:nvPr>
            <p:ph type="sldNum" sz="quarter" idx="10"/>
          </p:nvPr>
        </p:nvSpPr>
        <p:spPr>
          <a:xfrm>
            <a:off x="8566431" y="6511935"/>
            <a:ext cx="171171" cy="184666"/>
          </a:xfrm>
        </p:spPr>
        <p:txBody>
          <a:bodyPr/>
          <a:lstStyle/>
          <a:p>
            <a:fld id="{B8CFF181-2F3B-4AA1-9654-173B98EB0EB6}" type="slidenum">
              <a:rPr lang="en-US" smtClean="0"/>
              <a:pPr/>
              <a:t>14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958951668"/>
              </p:ext>
            </p:extLst>
          </p:nvPr>
        </p:nvGraphicFramePr>
        <p:xfrm>
          <a:off x="512618" y="778884"/>
          <a:ext cx="8162913" cy="5158163"/>
        </p:xfrm>
        <a:graphic>
          <a:graphicData uri="http://schemas.openxmlformats.org/drawingml/2006/table">
            <a:tbl>
              <a:tblPr/>
              <a:tblGrid>
                <a:gridCol w="1685244"/>
                <a:gridCol w="719741"/>
                <a:gridCol w="719741"/>
                <a:gridCol w="719741"/>
                <a:gridCol w="719741"/>
                <a:gridCol w="719741"/>
                <a:gridCol w="719741"/>
                <a:gridCol w="719741"/>
                <a:gridCol w="719741"/>
                <a:gridCol w="719741"/>
              </a:tblGrid>
              <a:tr h="276485">
                <a:tc>
                  <a:txBody>
                    <a:bodyPr/>
                    <a:lstStyle/>
                    <a:p>
                      <a:pPr algn="l" fontAlgn="b"/>
                      <a:r>
                        <a:rPr lang="en-US" sz="1700" b="0" i="0" u="none" strike="noStrike">
                          <a:solidFill>
                            <a:srgbClr val="000000"/>
                          </a:solidFill>
                          <a:effectLst/>
                          <a:latin typeface="Times New Roman"/>
                        </a:rPr>
                        <a:t> </a:t>
                      </a:r>
                    </a:p>
                  </a:txBody>
                  <a:tcPr marL="13166" marR="13166" marT="1316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 </a:t>
                      </a:r>
                    </a:p>
                  </a:txBody>
                  <a:tcPr marL="13166" marR="13166" marT="1316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 </a:t>
                      </a:r>
                    </a:p>
                  </a:txBody>
                  <a:tcPr marL="13166" marR="13166" marT="1316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 </a:t>
                      </a:r>
                    </a:p>
                  </a:txBody>
                  <a:tcPr marL="13166" marR="13166" marT="1316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 </a:t>
                      </a:r>
                    </a:p>
                  </a:txBody>
                  <a:tcPr marL="13166" marR="13166" marT="1316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 </a:t>
                      </a:r>
                    </a:p>
                  </a:txBody>
                  <a:tcPr marL="13166" marR="13166" marT="1316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 </a:t>
                      </a:r>
                    </a:p>
                  </a:txBody>
                  <a:tcPr marL="13166" marR="13166" marT="1316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 </a:t>
                      </a:r>
                    </a:p>
                  </a:txBody>
                  <a:tcPr marL="13166" marR="13166" marT="1316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 </a:t>
                      </a:r>
                    </a:p>
                  </a:txBody>
                  <a:tcPr marL="13166" marR="13166" marT="1316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 </a:t>
                      </a:r>
                    </a:p>
                  </a:txBody>
                  <a:tcPr marL="13166" marR="13166" marT="13166" marB="0" anchor="b">
                    <a:lnL>
                      <a:noFill/>
                    </a:lnL>
                    <a:lnR>
                      <a:noFill/>
                    </a:lnR>
                    <a:lnT>
                      <a:noFill/>
                    </a:lnT>
                    <a:lnB w="25400" cap="flat" cmpd="dbl" algn="ctr">
                      <a:solidFill>
                        <a:srgbClr val="000000"/>
                      </a:solidFill>
                      <a:prstDash val="solid"/>
                      <a:round/>
                      <a:headEnd type="none" w="med" len="med"/>
                      <a:tailEnd type="none" w="med" len="med"/>
                    </a:lnB>
                  </a:tcPr>
                </a:tc>
              </a:tr>
              <a:tr h="276485">
                <a:tc>
                  <a:txBody>
                    <a:bodyPr/>
                    <a:lstStyle/>
                    <a:p>
                      <a:pPr algn="l" fontAlgn="b"/>
                      <a:endParaRPr lang="en-US" sz="1700" b="0" i="0" u="none" strike="noStrike">
                        <a:solidFill>
                          <a:srgbClr val="000000"/>
                        </a:solidFill>
                        <a:effectLst/>
                        <a:latin typeface="Times New Roman"/>
                      </a:endParaRPr>
                    </a:p>
                  </a:txBody>
                  <a:tcPr marL="13166" marR="13166" marT="13166"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700" b="0" i="0" u="none" strike="noStrike">
                        <a:solidFill>
                          <a:srgbClr val="000000"/>
                        </a:solidFill>
                        <a:effectLst/>
                        <a:latin typeface="Times New Roman"/>
                      </a:endParaRPr>
                    </a:p>
                  </a:txBody>
                  <a:tcPr marL="13166" marR="13166" marT="13166"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700" b="0" i="0" u="none" strike="noStrike">
                        <a:solidFill>
                          <a:srgbClr val="000000"/>
                        </a:solidFill>
                        <a:effectLst/>
                        <a:latin typeface="Times New Roman"/>
                      </a:endParaRPr>
                    </a:p>
                  </a:txBody>
                  <a:tcPr marL="13166" marR="13166" marT="13166"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700" b="0" i="0" u="none" strike="noStrike">
                        <a:solidFill>
                          <a:srgbClr val="000000"/>
                        </a:solidFill>
                        <a:effectLst/>
                        <a:latin typeface="Times New Roman"/>
                      </a:endParaRPr>
                    </a:p>
                  </a:txBody>
                  <a:tcPr marL="13166" marR="13166" marT="13166"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700" b="0" i="0" u="none" strike="noStrike">
                        <a:solidFill>
                          <a:srgbClr val="000000"/>
                        </a:solidFill>
                        <a:effectLst/>
                        <a:latin typeface="Times New Roman"/>
                      </a:endParaRPr>
                    </a:p>
                  </a:txBody>
                  <a:tcPr marL="13166" marR="13166" marT="13166"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700" b="0" i="0" u="none" strike="noStrike">
                        <a:solidFill>
                          <a:srgbClr val="000000"/>
                        </a:solidFill>
                        <a:effectLst/>
                        <a:latin typeface="Times New Roman"/>
                      </a:endParaRPr>
                    </a:p>
                  </a:txBody>
                  <a:tcPr marL="13166" marR="13166" marT="13166"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700" b="0" i="0" u="none" strike="noStrike">
                        <a:solidFill>
                          <a:srgbClr val="000000"/>
                        </a:solidFill>
                        <a:effectLst/>
                        <a:latin typeface="Times New Roman"/>
                      </a:endParaRPr>
                    </a:p>
                  </a:txBody>
                  <a:tcPr marL="13166" marR="13166" marT="13166"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700" b="0" i="0" u="none" strike="noStrike">
                        <a:solidFill>
                          <a:srgbClr val="000000"/>
                        </a:solidFill>
                        <a:effectLst/>
                        <a:latin typeface="Times New Roman"/>
                      </a:endParaRPr>
                    </a:p>
                  </a:txBody>
                  <a:tcPr marL="13166" marR="13166" marT="13166"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700" b="0" i="0" u="none" strike="noStrike">
                        <a:solidFill>
                          <a:srgbClr val="000000"/>
                        </a:solidFill>
                        <a:effectLst/>
                        <a:latin typeface="Times New Roman"/>
                      </a:endParaRPr>
                    </a:p>
                  </a:txBody>
                  <a:tcPr marL="13166" marR="13166" marT="13166"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700" b="0" i="0" u="none" strike="noStrike">
                        <a:solidFill>
                          <a:srgbClr val="000000"/>
                        </a:solidFill>
                        <a:effectLst/>
                        <a:latin typeface="Times New Roman"/>
                      </a:endParaRPr>
                    </a:p>
                  </a:txBody>
                  <a:tcPr marL="13166" marR="13166" marT="13166"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953">
                <a:tc>
                  <a:txBody>
                    <a:bodyPr/>
                    <a:lstStyle/>
                    <a:p>
                      <a:pPr algn="l" fontAlgn="b"/>
                      <a:endParaRPr lang="en-US" sz="1700" b="0" i="0" u="none" strike="noStrike">
                        <a:solidFill>
                          <a:srgbClr val="000000"/>
                        </a:solidFill>
                        <a:effectLst/>
                        <a:latin typeface="Times New Roman"/>
                      </a:endParaRPr>
                    </a:p>
                  </a:txBody>
                  <a:tcPr marL="13166" marR="13166" marT="13166" marB="0" anchor="b">
                    <a:lnL>
                      <a:noFill/>
                    </a:lnL>
                    <a:lnR>
                      <a:noFill/>
                    </a:lnR>
                    <a:lnT>
                      <a:noFill/>
                    </a:lnT>
                    <a:lnB>
                      <a:noFill/>
                    </a:lnB>
                  </a:tcPr>
                </a:tc>
                <a:tc gridSpan="9">
                  <a:txBody>
                    <a:bodyPr/>
                    <a:lstStyle/>
                    <a:p>
                      <a:pPr algn="ctr" fontAlgn="b"/>
                      <a:r>
                        <a:rPr lang="en-US" sz="1700" b="0" i="0" u="none" strike="noStrike">
                          <a:solidFill>
                            <a:srgbClr val="000000"/>
                          </a:solidFill>
                          <a:effectLst/>
                          <a:latin typeface="Times New Roman"/>
                        </a:rPr>
                        <a:t>Correlation</a:t>
                      </a:r>
                    </a:p>
                  </a:txBody>
                  <a:tcPr marL="13166" marR="13166" marT="13166"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06248">
                <a:tc>
                  <a:txBody>
                    <a:bodyPr/>
                    <a:lstStyle/>
                    <a:p>
                      <a:pPr algn="l" fontAlgn="b"/>
                      <a:endParaRPr lang="en-US" sz="1700" b="0" i="0" u="none" strike="noStrike">
                        <a:solidFill>
                          <a:srgbClr val="000000"/>
                        </a:solidFill>
                        <a:effectLst/>
                        <a:latin typeface="Times New Roman"/>
                      </a:endParaRPr>
                    </a:p>
                  </a:txBody>
                  <a:tcPr marL="13166" marR="13166" marT="13166" marB="0" anchor="b">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Inpatient</a:t>
                      </a:r>
                    </a:p>
                  </a:txBody>
                  <a:tcPr marL="13166" marR="13166" marT="13166" marB="0" vert="vert"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700" b="0" i="0" u="none" strike="noStrike">
                          <a:solidFill>
                            <a:srgbClr val="000000"/>
                          </a:solidFill>
                          <a:effectLst/>
                          <a:latin typeface="Times New Roman"/>
                        </a:rPr>
                        <a:t>Hip Replacement</a:t>
                      </a:r>
                    </a:p>
                  </a:txBody>
                  <a:tcPr marL="13166" marR="13166" marT="13166" marB="0" vert="vert"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700" b="0" i="0" u="none" strike="noStrike">
                          <a:solidFill>
                            <a:srgbClr val="000000"/>
                          </a:solidFill>
                          <a:effectLst/>
                          <a:latin typeface="Times New Roman"/>
                        </a:rPr>
                        <a:t>Knee Replacement</a:t>
                      </a:r>
                    </a:p>
                  </a:txBody>
                  <a:tcPr marL="13166" marR="13166" marT="13166" marB="0" vert="vert"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700" b="0" i="0" u="none" strike="noStrike">
                          <a:solidFill>
                            <a:srgbClr val="000000"/>
                          </a:solidFill>
                          <a:effectLst/>
                          <a:latin typeface="Times New Roman"/>
                        </a:rPr>
                        <a:t>Cesarean Section</a:t>
                      </a:r>
                    </a:p>
                  </a:txBody>
                  <a:tcPr marL="13166" marR="13166" marT="13166" marB="0" vert="vert"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700" b="0" i="0" u="none" strike="noStrike">
                          <a:solidFill>
                            <a:srgbClr val="000000"/>
                          </a:solidFill>
                          <a:effectLst/>
                          <a:latin typeface="Times New Roman"/>
                        </a:rPr>
                        <a:t>Vaginal Delivery</a:t>
                      </a:r>
                    </a:p>
                  </a:txBody>
                  <a:tcPr marL="13166" marR="13166" marT="13166" marB="0" vert="vert"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700" b="0" i="0" u="none" strike="noStrike">
                          <a:solidFill>
                            <a:srgbClr val="000000"/>
                          </a:solidFill>
                          <a:effectLst/>
                          <a:latin typeface="Times New Roman"/>
                        </a:rPr>
                        <a:t>PTCA</a:t>
                      </a:r>
                    </a:p>
                  </a:txBody>
                  <a:tcPr marL="13166" marR="13166" marT="13166" marB="0" vert="vert"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700" b="0" i="0" u="none" strike="noStrike">
                          <a:solidFill>
                            <a:srgbClr val="000000"/>
                          </a:solidFill>
                          <a:effectLst/>
                          <a:latin typeface="Times New Roman"/>
                        </a:rPr>
                        <a:t>Colonoscopy</a:t>
                      </a:r>
                    </a:p>
                  </a:txBody>
                  <a:tcPr marL="13166" marR="13166" marT="13166" marB="0" vert="vert"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700" b="0" i="0" u="none" strike="noStrike">
                          <a:solidFill>
                            <a:srgbClr val="000000"/>
                          </a:solidFill>
                          <a:effectLst/>
                          <a:latin typeface="Times New Roman"/>
                        </a:rPr>
                        <a:t>Lower Limb MRI</a:t>
                      </a:r>
                    </a:p>
                  </a:txBody>
                  <a:tcPr marL="13166" marR="13166" marT="13166" marB="0" vert="vert"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700" b="0" i="0" u="none" strike="noStrike">
                          <a:solidFill>
                            <a:srgbClr val="000000"/>
                          </a:solidFill>
                          <a:effectLst/>
                          <a:latin typeface="Times New Roman"/>
                        </a:rPr>
                        <a:t>Medicare Base</a:t>
                      </a:r>
                    </a:p>
                  </a:txBody>
                  <a:tcPr marL="13166" marR="13166" marT="13166" marB="0" vert="vert" anchor="ctr">
                    <a:lnL>
                      <a:noFill/>
                    </a:lnL>
                    <a:lnR>
                      <a:noFill/>
                    </a:lnR>
                    <a:lnT>
                      <a:noFill/>
                    </a:lnT>
                    <a:lnB w="6350" cap="flat" cmpd="sng" algn="ctr">
                      <a:solidFill>
                        <a:srgbClr val="000000"/>
                      </a:solidFill>
                      <a:prstDash val="solid"/>
                      <a:round/>
                      <a:headEnd type="none" w="med" len="med"/>
                      <a:tailEnd type="none" w="med" len="med"/>
                    </a:lnB>
                  </a:tcPr>
                </a:tc>
              </a:tr>
              <a:tr h="265953">
                <a:tc>
                  <a:txBody>
                    <a:bodyPr/>
                    <a:lstStyle/>
                    <a:p>
                      <a:pPr algn="l" fontAlgn="b"/>
                      <a:r>
                        <a:rPr lang="en-US" sz="1700" b="0" i="0" u="none" strike="noStrike">
                          <a:solidFill>
                            <a:srgbClr val="000000"/>
                          </a:solidFill>
                          <a:effectLst/>
                          <a:latin typeface="Times New Roman"/>
                        </a:rPr>
                        <a:t>Inpatient</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1</a:t>
                      </a:r>
                    </a:p>
                  </a:txBody>
                  <a:tcPr marL="13166" marR="13166" marT="1316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w="6350" cap="flat" cmpd="sng" algn="ctr">
                      <a:solidFill>
                        <a:srgbClr val="000000"/>
                      </a:solidFill>
                      <a:prstDash val="solid"/>
                      <a:round/>
                      <a:headEnd type="none" w="med" len="med"/>
                      <a:tailEnd type="none" w="med" len="med"/>
                    </a:lnT>
                    <a:lnB>
                      <a:noFill/>
                    </a:lnB>
                  </a:tcPr>
                </a:tc>
              </a:tr>
              <a:tr h="265953">
                <a:tc>
                  <a:txBody>
                    <a:bodyPr/>
                    <a:lstStyle/>
                    <a:p>
                      <a:pPr algn="l" fontAlgn="b"/>
                      <a:r>
                        <a:rPr lang="en-US" sz="1700" b="0" i="0" u="none" strike="noStrike">
                          <a:solidFill>
                            <a:srgbClr val="000000"/>
                          </a:solidFill>
                          <a:effectLst/>
                          <a:latin typeface="Times New Roman"/>
                        </a:rPr>
                        <a:t>Hip Replacement</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0.732</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1</a:t>
                      </a:r>
                    </a:p>
                  </a:txBody>
                  <a:tcPr marL="13166" marR="13166" marT="13166" marB="0" anchor="b">
                    <a:lnL>
                      <a:noFill/>
                    </a:lnL>
                    <a:lnR>
                      <a:noFill/>
                    </a:lnR>
                    <a:lnT>
                      <a:noFill/>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a:noFill/>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a:noFill/>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a:noFill/>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a:noFill/>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a:noFill/>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a:noFill/>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a:noFill/>
                    </a:lnT>
                    <a:lnB>
                      <a:noFill/>
                    </a:lnB>
                  </a:tcPr>
                </a:tc>
              </a:tr>
              <a:tr h="265953">
                <a:tc>
                  <a:txBody>
                    <a:bodyPr/>
                    <a:lstStyle/>
                    <a:p>
                      <a:pPr algn="l" fontAlgn="b"/>
                      <a:r>
                        <a:rPr lang="en-US" sz="1700" b="0" i="0" u="none" strike="noStrike">
                          <a:solidFill>
                            <a:srgbClr val="000000"/>
                          </a:solidFill>
                          <a:effectLst/>
                          <a:latin typeface="Times New Roman"/>
                        </a:rPr>
                        <a:t>Knee Replacement</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0.760</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0.932</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1</a:t>
                      </a:r>
                    </a:p>
                  </a:txBody>
                  <a:tcPr marL="13166" marR="13166" marT="13166" marB="0" anchor="b">
                    <a:lnL>
                      <a:noFill/>
                    </a:lnL>
                    <a:lnR>
                      <a:noFill/>
                    </a:lnR>
                    <a:lnT>
                      <a:noFill/>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a:noFill/>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a:noFill/>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a:noFill/>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a:noFill/>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a:noFill/>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a:noFill/>
                    </a:lnT>
                    <a:lnB>
                      <a:noFill/>
                    </a:lnB>
                  </a:tcPr>
                </a:tc>
              </a:tr>
              <a:tr h="265953">
                <a:tc>
                  <a:txBody>
                    <a:bodyPr/>
                    <a:lstStyle/>
                    <a:p>
                      <a:pPr algn="l" fontAlgn="b"/>
                      <a:r>
                        <a:rPr lang="en-US" sz="1700" b="0" i="0" u="none" strike="noStrike">
                          <a:solidFill>
                            <a:srgbClr val="000000"/>
                          </a:solidFill>
                          <a:effectLst/>
                          <a:latin typeface="Times New Roman"/>
                        </a:rPr>
                        <a:t>Cesarean Section</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0.794</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0.531</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0.569</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1</a:t>
                      </a:r>
                    </a:p>
                  </a:txBody>
                  <a:tcPr marL="13166" marR="13166" marT="13166" marB="0" anchor="b">
                    <a:lnL>
                      <a:noFill/>
                    </a:lnL>
                    <a:lnR>
                      <a:noFill/>
                    </a:lnR>
                    <a:lnT>
                      <a:noFill/>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a:noFill/>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a:noFill/>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a:noFill/>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a:noFill/>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a:noFill/>
                    </a:lnT>
                    <a:lnB>
                      <a:noFill/>
                    </a:lnB>
                  </a:tcPr>
                </a:tc>
              </a:tr>
              <a:tr h="265953">
                <a:tc>
                  <a:txBody>
                    <a:bodyPr/>
                    <a:lstStyle/>
                    <a:p>
                      <a:pPr algn="l" fontAlgn="b"/>
                      <a:r>
                        <a:rPr lang="en-US" sz="1700" b="0" i="0" u="none" strike="noStrike">
                          <a:solidFill>
                            <a:srgbClr val="000000"/>
                          </a:solidFill>
                          <a:effectLst/>
                          <a:latin typeface="Times New Roman"/>
                        </a:rPr>
                        <a:t>Vaginal Delivery</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0.715</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0.531</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0.506</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0.866</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1</a:t>
                      </a:r>
                    </a:p>
                  </a:txBody>
                  <a:tcPr marL="13166" marR="13166" marT="13166" marB="0" anchor="b">
                    <a:lnL>
                      <a:noFill/>
                    </a:lnL>
                    <a:lnR>
                      <a:noFill/>
                    </a:lnR>
                    <a:lnT>
                      <a:noFill/>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a:noFill/>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a:noFill/>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a:noFill/>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a:noFill/>
                    </a:lnT>
                    <a:lnB>
                      <a:noFill/>
                    </a:lnB>
                  </a:tcPr>
                </a:tc>
              </a:tr>
              <a:tr h="265953">
                <a:tc>
                  <a:txBody>
                    <a:bodyPr/>
                    <a:lstStyle/>
                    <a:p>
                      <a:pPr algn="l" fontAlgn="b"/>
                      <a:r>
                        <a:rPr lang="en-US" sz="1700" b="0" i="0" u="none" strike="noStrike">
                          <a:solidFill>
                            <a:srgbClr val="000000"/>
                          </a:solidFill>
                          <a:effectLst/>
                          <a:latin typeface="Times New Roman"/>
                        </a:rPr>
                        <a:t>PTCA</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0.691</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0.602</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0.598</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0.408</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0.345</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1</a:t>
                      </a:r>
                    </a:p>
                  </a:txBody>
                  <a:tcPr marL="13166" marR="13166" marT="13166" marB="0" anchor="b">
                    <a:lnL>
                      <a:noFill/>
                    </a:lnL>
                    <a:lnR>
                      <a:noFill/>
                    </a:lnR>
                    <a:lnT>
                      <a:noFill/>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a:noFill/>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a:noFill/>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a:noFill/>
                    </a:lnT>
                    <a:lnB>
                      <a:noFill/>
                    </a:lnB>
                  </a:tcPr>
                </a:tc>
              </a:tr>
              <a:tr h="265953">
                <a:tc>
                  <a:txBody>
                    <a:bodyPr/>
                    <a:lstStyle/>
                    <a:p>
                      <a:pPr algn="l" fontAlgn="b"/>
                      <a:r>
                        <a:rPr lang="en-US" sz="1700" b="0" i="0" u="none" strike="noStrike">
                          <a:solidFill>
                            <a:srgbClr val="000000"/>
                          </a:solidFill>
                          <a:effectLst/>
                          <a:latin typeface="Times New Roman"/>
                        </a:rPr>
                        <a:t>Colonoscopy</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0.370</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0.237</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0.282</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0.361</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0.327</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0.229</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1</a:t>
                      </a:r>
                    </a:p>
                  </a:txBody>
                  <a:tcPr marL="13166" marR="13166" marT="13166" marB="0" anchor="b">
                    <a:lnL>
                      <a:noFill/>
                    </a:lnL>
                    <a:lnR>
                      <a:noFill/>
                    </a:lnR>
                    <a:lnT>
                      <a:noFill/>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a:noFill/>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a:noFill/>
                    </a:lnT>
                    <a:lnB>
                      <a:noFill/>
                    </a:lnB>
                  </a:tcPr>
                </a:tc>
              </a:tr>
              <a:tr h="265953">
                <a:tc>
                  <a:txBody>
                    <a:bodyPr/>
                    <a:lstStyle/>
                    <a:p>
                      <a:pPr algn="l" fontAlgn="b"/>
                      <a:r>
                        <a:rPr lang="en-US" sz="1700" b="0" i="0" u="none" strike="noStrike">
                          <a:solidFill>
                            <a:srgbClr val="000000"/>
                          </a:solidFill>
                          <a:effectLst/>
                          <a:latin typeface="Times New Roman"/>
                        </a:rPr>
                        <a:t>Lower Limb MRI</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0.423</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0.275</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0.305</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0.295</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0.246</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0.347</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0.307</a:t>
                      </a:r>
                    </a:p>
                  </a:txBody>
                  <a:tcPr marL="13166" marR="13166" marT="13166" marB="0" anchor="b">
                    <a:lnL>
                      <a:noFill/>
                    </a:lnL>
                    <a:lnR>
                      <a:noFill/>
                    </a:lnR>
                    <a:lnT>
                      <a:noFill/>
                    </a:lnT>
                    <a:lnB>
                      <a:noFill/>
                    </a:lnB>
                  </a:tcPr>
                </a:tc>
                <a:tc>
                  <a:txBody>
                    <a:bodyPr/>
                    <a:lstStyle/>
                    <a:p>
                      <a:pPr algn="ctr" fontAlgn="b"/>
                      <a:r>
                        <a:rPr lang="en-US" sz="1700" b="0" i="0" u="none" strike="noStrike">
                          <a:solidFill>
                            <a:srgbClr val="000000"/>
                          </a:solidFill>
                          <a:effectLst/>
                          <a:latin typeface="Times New Roman"/>
                        </a:rPr>
                        <a:t>1</a:t>
                      </a:r>
                    </a:p>
                  </a:txBody>
                  <a:tcPr marL="13166" marR="13166" marT="13166" marB="0" anchor="b">
                    <a:lnL>
                      <a:noFill/>
                    </a:lnL>
                    <a:lnR>
                      <a:noFill/>
                    </a:lnR>
                    <a:lnT>
                      <a:noFill/>
                    </a:lnT>
                    <a:lnB>
                      <a:noFill/>
                    </a:lnB>
                  </a:tcPr>
                </a:tc>
                <a:tc>
                  <a:txBody>
                    <a:bodyPr/>
                    <a:lstStyle/>
                    <a:p>
                      <a:pPr algn="ctr" fontAlgn="b"/>
                      <a:endParaRPr lang="en-US" sz="1700" b="0" i="0" u="none" strike="noStrike">
                        <a:solidFill>
                          <a:srgbClr val="000000"/>
                        </a:solidFill>
                        <a:effectLst/>
                        <a:latin typeface="Times New Roman"/>
                      </a:endParaRPr>
                    </a:p>
                  </a:txBody>
                  <a:tcPr marL="13166" marR="13166" marT="13166" marB="0" anchor="b">
                    <a:lnL>
                      <a:noFill/>
                    </a:lnL>
                    <a:lnR>
                      <a:noFill/>
                    </a:lnR>
                    <a:lnT>
                      <a:noFill/>
                    </a:lnT>
                    <a:lnB>
                      <a:noFill/>
                    </a:lnB>
                  </a:tcPr>
                </a:tc>
              </a:tr>
              <a:tr h="265953">
                <a:tc>
                  <a:txBody>
                    <a:bodyPr/>
                    <a:lstStyle/>
                    <a:p>
                      <a:pPr algn="l" fontAlgn="b"/>
                      <a:r>
                        <a:rPr lang="en-US" sz="1700" b="0" i="1" u="none" strike="noStrike">
                          <a:solidFill>
                            <a:srgbClr val="000000"/>
                          </a:solidFill>
                          <a:effectLst/>
                          <a:latin typeface="Times New Roman"/>
                        </a:rPr>
                        <a:t>Medicare Base</a:t>
                      </a:r>
                    </a:p>
                  </a:txBody>
                  <a:tcPr marL="13166" marR="13166" marT="13166" marB="0" anchor="b">
                    <a:lnL>
                      <a:noFill/>
                    </a:lnL>
                    <a:lnR>
                      <a:noFill/>
                    </a:lnR>
                    <a:lnT>
                      <a:noFill/>
                    </a:lnT>
                    <a:lnB>
                      <a:noFill/>
                    </a:lnB>
                  </a:tcPr>
                </a:tc>
                <a:tc>
                  <a:txBody>
                    <a:bodyPr/>
                    <a:lstStyle/>
                    <a:p>
                      <a:pPr algn="ctr" fontAlgn="b"/>
                      <a:r>
                        <a:rPr lang="en-US" sz="1700" b="0" i="1" u="none" strike="noStrike">
                          <a:solidFill>
                            <a:srgbClr val="000000"/>
                          </a:solidFill>
                          <a:effectLst/>
                          <a:latin typeface="Times New Roman"/>
                        </a:rPr>
                        <a:t>0.165</a:t>
                      </a:r>
                    </a:p>
                  </a:txBody>
                  <a:tcPr marL="13166" marR="13166" marT="13166" marB="0" anchor="b">
                    <a:lnL>
                      <a:noFill/>
                    </a:lnL>
                    <a:lnR>
                      <a:noFill/>
                    </a:lnR>
                    <a:lnT>
                      <a:noFill/>
                    </a:lnT>
                    <a:lnB>
                      <a:noFill/>
                    </a:lnB>
                  </a:tcPr>
                </a:tc>
                <a:tc>
                  <a:txBody>
                    <a:bodyPr/>
                    <a:lstStyle/>
                    <a:p>
                      <a:pPr algn="ctr" fontAlgn="b"/>
                      <a:r>
                        <a:rPr lang="en-US" sz="1700" b="0" i="1" u="none" strike="noStrike">
                          <a:solidFill>
                            <a:srgbClr val="000000"/>
                          </a:solidFill>
                          <a:effectLst/>
                          <a:latin typeface="Times New Roman"/>
                        </a:rPr>
                        <a:t>0.217</a:t>
                      </a:r>
                    </a:p>
                  </a:txBody>
                  <a:tcPr marL="13166" marR="13166" marT="13166" marB="0" anchor="b">
                    <a:lnL>
                      <a:noFill/>
                    </a:lnL>
                    <a:lnR>
                      <a:noFill/>
                    </a:lnR>
                    <a:lnT>
                      <a:noFill/>
                    </a:lnT>
                    <a:lnB>
                      <a:noFill/>
                    </a:lnB>
                  </a:tcPr>
                </a:tc>
                <a:tc>
                  <a:txBody>
                    <a:bodyPr/>
                    <a:lstStyle/>
                    <a:p>
                      <a:pPr algn="ctr" fontAlgn="b"/>
                      <a:r>
                        <a:rPr lang="en-US" sz="1700" b="0" i="1" u="none" strike="noStrike">
                          <a:solidFill>
                            <a:srgbClr val="000000"/>
                          </a:solidFill>
                          <a:effectLst/>
                          <a:latin typeface="Times New Roman"/>
                        </a:rPr>
                        <a:t>0.144</a:t>
                      </a:r>
                    </a:p>
                  </a:txBody>
                  <a:tcPr marL="13166" marR="13166" marT="13166" marB="0" anchor="b">
                    <a:lnL>
                      <a:noFill/>
                    </a:lnL>
                    <a:lnR>
                      <a:noFill/>
                    </a:lnR>
                    <a:lnT>
                      <a:noFill/>
                    </a:lnT>
                    <a:lnB>
                      <a:noFill/>
                    </a:lnB>
                  </a:tcPr>
                </a:tc>
                <a:tc>
                  <a:txBody>
                    <a:bodyPr/>
                    <a:lstStyle/>
                    <a:p>
                      <a:pPr algn="ctr" fontAlgn="b"/>
                      <a:r>
                        <a:rPr lang="en-US" sz="1700" b="0" i="1" u="none" strike="noStrike">
                          <a:solidFill>
                            <a:srgbClr val="000000"/>
                          </a:solidFill>
                          <a:effectLst/>
                          <a:latin typeface="Times New Roman"/>
                        </a:rPr>
                        <a:t>0.232</a:t>
                      </a:r>
                    </a:p>
                  </a:txBody>
                  <a:tcPr marL="13166" marR="13166" marT="13166" marB="0" anchor="b">
                    <a:lnL>
                      <a:noFill/>
                    </a:lnL>
                    <a:lnR>
                      <a:noFill/>
                    </a:lnR>
                    <a:lnT>
                      <a:noFill/>
                    </a:lnT>
                    <a:lnB>
                      <a:noFill/>
                    </a:lnB>
                  </a:tcPr>
                </a:tc>
                <a:tc>
                  <a:txBody>
                    <a:bodyPr/>
                    <a:lstStyle/>
                    <a:p>
                      <a:pPr algn="ctr" fontAlgn="b"/>
                      <a:r>
                        <a:rPr lang="en-US" sz="1700" b="0" i="1" u="none" strike="noStrike">
                          <a:solidFill>
                            <a:srgbClr val="000000"/>
                          </a:solidFill>
                          <a:effectLst/>
                          <a:latin typeface="Times New Roman"/>
                        </a:rPr>
                        <a:t>0.298</a:t>
                      </a:r>
                    </a:p>
                  </a:txBody>
                  <a:tcPr marL="13166" marR="13166" marT="13166" marB="0" anchor="b">
                    <a:lnL>
                      <a:noFill/>
                    </a:lnL>
                    <a:lnR>
                      <a:noFill/>
                    </a:lnR>
                    <a:lnT>
                      <a:noFill/>
                    </a:lnT>
                    <a:lnB>
                      <a:noFill/>
                    </a:lnB>
                  </a:tcPr>
                </a:tc>
                <a:tc>
                  <a:txBody>
                    <a:bodyPr/>
                    <a:lstStyle/>
                    <a:p>
                      <a:pPr algn="ctr" fontAlgn="b"/>
                      <a:r>
                        <a:rPr lang="en-US" sz="1700" b="0" i="1" u="none" strike="noStrike">
                          <a:solidFill>
                            <a:srgbClr val="000000"/>
                          </a:solidFill>
                          <a:effectLst/>
                          <a:latin typeface="Times New Roman"/>
                        </a:rPr>
                        <a:t>0.059</a:t>
                      </a:r>
                    </a:p>
                  </a:txBody>
                  <a:tcPr marL="13166" marR="13166" marT="13166" marB="0" anchor="b">
                    <a:lnL>
                      <a:noFill/>
                    </a:lnL>
                    <a:lnR>
                      <a:noFill/>
                    </a:lnR>
                    <a:lnT>
                      <a:noFill/>
                    </a:lnT>
                    <a:lnB>
                      <a:noFill/>
                    </a:lnB>
                  </a:tcPr>
                </a:tc>
                <a:tc>
                  <a:txBody>
                    <a:bodyPr/>
                    <a:lstStyle/>
                    <a:p>
                      <a:pPr algn="ctr" fontAlgn="b"/>
                      <a:r>
                        <a:rPr lang="en-US" sz="1700" b="0" i="1" u="none" strike="noStrike">
                          <a:solidFill>
                            <a:srgbClr val="000000"/>
                          </a:solidFill>
                          <a:effectLst/>
                          <a:latin typeface="Times New Roman"/>
                        </a:rPr>
                        <a:t>0.091</a:t>
                      </a:r>
                    </a:p>
                  </a:txBody>
                  <a:tcPr marL="13166" marR="13166" marT="13166" marB="0" anchor="b">
                    <a:lnL>
                      <a:noFill/>
                    </a:lnL>
                    <a:lnR>
                      <a:noFill/>
                    </a:lnR>
                    <a:lnT>
                      <a:noFill/>
                    </a:lnT>
                    <a:lnB>
                      <a:noFill/>
                    </a:lnB>
                  </a:tcPr>
                </a:tc>
                <a:tc>
                  <a:txBody>
                    <a:bodyPr/>
                    <a:lstStyle/>
                    <a:p>
                      <a:pPr algn="ctr" fontAlgn="b"/>
                      <a:r>
                        <a:rPr lang="en-US" sz="1700" b="0" i="1" u="none" strike="noStrike">
                          <a:solidFill>
                            <a:srgbClr val="000000"/>
                          </a:solidFill>
                          <a:effectLst/>
                          <a:latin typeface="Times New Roman"/>
                        </a:rPr>
                        <a:t>-0.001</a:t>
                      </a:r>
                    </a:p>
                  </a:txBody>
                  <a:tcPr marL="13166" marR="13166" marT="13166" marB="0" anchor="b">
                    <a:lnL>
                      <a:noFill/>
                    </a:lnL>
                    <a:lnR>
                      <a:noFill/>
                    </a:lnR>
                    <a:lnT>
                      <a:noFill/>
                    </a:lnT>
                    <a:lnB>
                      <a:noFill/>
                    </a:lnB>
                  </a:tcPr>
                </a:tc>
                <a:tc>
                  <a:txBody>
                    <a:bodyPr/>
                    <a:lstStyle/>
                    <a:p>
                      <a:pPr algn="ctr" fontAlgn="b"/>
                      <a:r>
                        <a:rPr lang="en-US" sz="1700" b="0" i="1" u="none" strike="noStrike">
                          <a:solidFill>
                            <a:srgbClr val="000000"/>
                          </a:solidFill>
                          <a:effectLst/>
                          <a:latin typeface="Times New Roman"/>
                        </a:rPr>
                        <a:t>1</a:t>
                      </a:r>
                    </a:p>
                  </a:txBody>
                  <a:tcPr marL="13166" marR="13166" marT="13166" marB="0" anchor="b">
                    <a:lnL>
                      <a:noFill/>
                    </a:lnL>
                    <a:lnR>
                      <a:noFill/>
                    </a:lnR>
                    <a:lnT>
                      <a:noFill/>
                    </a:lnT>
                    <a:lnB>
                      <a:noFill/>
                    </a:lnB>
                  </a:tcPr>
                </a:tc>
              </a:tr>
              <a:tr h="276485">
                <a:tc>
                  <a:txBody>
                    <a:bodyPr/>
                    <a:lstStyle/>
                    <a:p>
                      <a:pPr algn="l" fontAlgn="b"/>
                      <a:r>
                        <a:rPr lang="en-US" sz="1700" b="0" i="0" u="none" strike="noStrike">
                          <a:solidFill>
                            <a:srgbClr val="000000"/>
                          </a:solidFill>
                          <a:effectLst/>
                          <a:latin typeface="Times New Roman"/>
                        </a:rPr>
                        <a:t> </a:t>
                      </a:r>
                    </a:p>
                  </a:txBody>
                  <a:tcPr marL="13166" marR="13166" marT="1316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 </a:t>
                      </a:r>
                    </a:p>
                  </a:txBody>
                  <a:tcPr marL="13166" marR="13166" marT="1316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 </a:t>
                      </a:r>
                    </a:p>
                  </a:txBody>
                  <a:tcPr marL="13166" marR="13166" marT="1316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 </a:t>
                      </a:r>
                    </a:p>
                  </a:txBody>
                  <a:tcPr marL="13166" marR="13166" marT="1316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 </a:t>
                      </a:r>
                    </a:p>
                  </a:txBody>
                  <a:tcPr marL="13166" marR="13166" marT="1316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 </a:t>
                      </a:r>
                    </a:p>
                  </a:txBody>
                  <a:tcPr marL="13166" marR="13166" marT="1316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 </a:t>
                      </a:r>
                    </a:p>
                  </a:txBody>
                  <a:tcPr marL="13166" marR="13166" marT="1316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 </a:t>
                      </a:r>
                    </a:p>
                  </a:txBody>
                  <a:tcPr marL="13166" marR="13166" marT="1316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 </a:t>
                      </a:r>
                    </a:p>
                  </a:txBody>
                  <a:tcPr marL="13166" marR="13166" marT="1316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700" b="0" i="0" u="none" strike="noStrike" dirty="0">
                          <a:solidFill>
                            <a:srgbClr val="000000"/>
                          </a:solidFill>
                          <a:effectLst/>
                          <a:latin typeface="Times New Roman"/>
                        </a:rPr>
                        <a:t> </a:t>
                      </a:r>
                    </a:p>
                  </a:txBody>
                  <a:tcPr marL="13166" marR="13166" marT="13166" marB="0" anchor="b">
                    <a:lnL>
                      <a:noFill/>
                    </a:lnL>
                    <a:lnR>
                      <a:noFill/>
                    </a:lnR>
                    <a:lnT>
                      <a:noFill/>
                    </a:lnT>
                    <a:lnB w="25400" cap="flat" cmpd="dbl"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6235536" y="6506138"/>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39643961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66431" y="6511935"/>
            <a:ext cx="171171" cy="184666"/>
          </a:xfrm>
        </p:spPr>
        <p:txBody>
          <a:bodyPr/>
          <a:lstStyle/>
          <a:p>
            <a:fld id="{0B0DE3AE-FB6B-4E78-BD55-B075A3E500A2}" type="slidenum">
              <a:rPr lang="en-US" smtClean="0"/>
              <a:pPr/>
              <a:t>15</a:t>
            </a:fld>
            <a:endParaRPr lang="en-US"/>
          </a:p>
        </p:txBody>
      </p:sp>
      <p:sp>
        <p:nvSpPr>
          <p:cNvPr id="4" name="Rectangle 3"/>
          <p:cNvSpPr/>
          <p:nvPr/>
        </p:nvSpPr>
        <p:spPr>
          <a:xfrm>
            <a:off x="0" y="0"/>
            <a:ext cx="8961438" cy="2451100"/>
          </a:xfrm>
          <a:prstGeom prst="rect">
            <a:avLst/>
          </a:prstGeom>
          <a:effectLst/>
        </p:spPr>
        <p:style>
          <a:lnRef idx="1">
            <a:schemeClr val="accent1"/>
          </a:lnRef>
          <a:fillRef idx="3">
            <a:schemeClr val="accent1"/>
          </a:fillRef>
          <a:effectRef idx="2">
            <a:schemeClr val="accent1"/>
          </a:effectRef>
          <a:fontRef idx="minor">
            <a:schemeClr val="lt1"/>
          </a:fontRef>
        </p:style>
        <p:txBody>
          <a:bodyPr lIns="91332" tIns="45667" rIns="91332" bIns="45667" rtlCol="0" anchor="ctr"/>
          <a:lstStyle/>
          <a:p>
            <a:pPr algn="ctr"/>
            <a:endParaRPr lang="en-US"/>
          </a:p>
        </p:txBody>
      </p:sp>
      <p:sp>
        <p:nvSpPr>
          <p:cNvPr id="5" name="Rounded Rectangle 4"/>
          <p:cNvSpPr/>
          <p:nvPr/>
        </p:nvSpPr>
        <p:spPr>
          <a:xfrm>
            <a:off x="571500" y="1574800"/>
            <a:ext cx="7823200" cy="825500"/>
          </a:xfrm>
          <a:prstGeom prst="roundRect">
            <a:avLst/>
          </a:prstGeom>
          <a:solidFill>
            <a:srgbClr val="20008F"/>
          </a:solidFill>
          <a:effectLst/>
        </p:spPr>
        <p:style>
          <a:lnRef idx="1">
            <a:schemeClr val="accent1"/>
          </a:lnRef>
          <a:fillRef idx="3">
            <a:schemeClr val="accent1"/>
          </a:fillRef>
          <a:effectRef idx="2">
            <a:schemeClr val="accent1"/>
          </a:effectRef>
          <a:fontRef idx="minor">
            <a:schemeClr val="lt1"/>
          </a:fontRef>
        </p:style>
        <p:txBody>
          <a:bodyPr lIns="91332" tIns="45667" rIns="91332" bIns="45667" rtlCol="0" anchor="ctr"/>
          <a:lstStyle/>
          <a:p>
            <a:pPr algn="ctr"/>
            <a:endParaRPr lang="en-US"/>
          </a:p>
        </p:txBody>
      </p:sp>
      <p:sp>
        <p:nvSpPr>
          <p:cNvPr id="6" name="TextBox 5"/>
          <p:cNvSpPr txBox="1"/>
          <p:nvPr/>
        </p:nvSpPr>
        <p:spPr>
          <a:xfrm>
            <a:off x="2014842" y="1794918"/>
            <a:ext cx="4920663" cy="400110"/>
          </a:xfrm>
          <a:prstGeom prst="rect">
            <a:avLst/>
          </a:prstGeom>
          <a:noFill/>
        </p:spPr>
        <p:txBody>
          <a:bodyPr wrap="none" lIns="91332" tIns="45667" rIns="91332" bIns="45667" rtlCol="0">
            <a:spAutoFit/>
          </a:bodyPr>
          <a:lstStyle/>
          <a:p>
            <a:pPr algn="ctr"/>
            <a:r>
              <a:rPr lang="en-US" sz="2000" b="1" dirty="0">
                <a:solidFill>
                  <a:srgbClr val="FFFFFF"/>
                </a:solidFill>
              </a:rPr>
              <a:t>Spending Analysis and Decomposition</a:t>
            </a:r>
          </a:p>
        </p:txBody>
      </p:sp>
      <p:sp>
        <p:nvSpPr>
          <p:cNvPr id="7" name="TextBox 6"/>
          <p:cNvSpPr txBox="1"/>
          <p:nvPr/>
        </p:nvSpPr>
        <p:spPr>
          <a:xfrm>
            <a:off x="0" y="6523319"/>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32045313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and ESI Overall Spending Per Beneficiary</a:t>
            </a:r>
            <a:endParaRPr lang="en-US" dirty="0"/>
          </a:p>
        </p:txBody>
      </p:sp>
      <p:sp>
        <p:nvSpPr>
          <p:cNvPr id="4" name="Slide Number Placeholder 3"/>
          <p:cNvSpPr>
            <a:spLocks noGrp="1"/>
          </p:cNvSpPr>
          <p:nvPr>
            <p:ph type="sldNum" sz="quarter" idx="10"/>
          </p:nvPr>
        </p:nvSpPr>
        <p:spPr>
          <a:xfrm>
            <a:off x="8566431" y="6511935"/>
            <a:ext cx="171171" cy="184666"/>
          </a:xfrm>
        </p:spPr>
        <p:txBody>
          <a:bodyPr/>
          <a:lstStyle/>
          <a:p>
            <a:fld id="{B8CFF181-2F3B-4AA1-9654-173B98EB0EB6}" type="slidenum">
              <a:rPr lang="en-US" smtClean="0"/>
              <a:pPr/>
              <a:t>16</a:t>
            </a:fld>
            <a:endParaRPr lang="en-US"/>
          </a:p>
        </p:txBody>
      </p:sp>
      <p:sp>
        <p:nvSpPr>
          <p:cNvPr id="8" name="TextBox 7"/>
          <p:cNvSpPr txBox="1"/>
          <p:nvPr/>
        </p:nvSpPr>
        <p:spPr>
          <a:xfrm>
            <a:off x="649298" y="5249127"/>
            <a:ext cx="7651749" cy="560893"/>
          </a:xfrm>
          <a:prstGeom prst="rect">
            <a:avLst/>
          </a:prstGeom>
          <a:solidFill>
            <a:srgbClr val="EAF0F6"/>
          </a:solidFill>
          <a:ln>
            <a:solidFill>
              <a:schemeClr val="tx1"/>
            </a:solidFill>
          </a:ln>
        </p:spPr>
        <p:txBody>
          <a:bodyPr wrap="none" lIns="91332" tIns="45667" rIns="91332" bIns="45667" rtlCol="0" anchor="ctr">
            <a:noAutofit/>
          </a:bodyPr>
          <a:lstStyle/>
          <a:p>
            <a:pPr algn="ctr"/>
            <a:r>
              <a:rPr lang="en-US" b="1" dirty="0" smtClean="0"/>
              <a:t>Correlation of Public and Private Total Spending Per Beneficiary: </a:t>
            </a:r>
            <a:r>
              <a:rPr lang="en-US" dirty="0" smtClean="0"/>
              <a:t>0.140</a:t>
            </a:r>
            <a:endParaRPr lang="en-US" dirty="0"/>
          </a:p>
        </p:txBody>
      </p:sp>
      <p:sp>
        <p:nvSpPr>
          <p:cNvPr id="9" name="TextBox 8"/>
          <p:cNvSpPr txBox="1"/>
          <p:nvPr/>
        </p:nvSpPr>
        <p:spPr>
          <a:xfrm>
            <a:off x="338667" y="1333445"/>
            <a:ext cx="3608916" cy="584776"/>
          </a:xfrm>
          <a:prstGeom prst="rect">
            <a:avLst/>
          </a:prstGeom>
          <a:solidFill>
            <a:schemeClr val="bg1"/>
          </a:solidFill>
          <a:ln>
            <a:noFill/>
          </a:ln>
        </p:spPr>
        <p:txBody>
          <a:bodyPr wrap="square" lIns="91332" tIns="45667" rIns="91332" bIns="45667" rtlCol="0">
            <a:noAutofit/>
          </a:bodyPr>
          <a:lstStyle/>
          <a:p>
            <a:endParaRPr lang="en-US" dirty="0"/>
          </a:p>
        </p:txBody>
      </p:sp>
      <p:sp>
        <p:nvSpPr>
          <p:cNvPr id="3" name="TextBox 2"/>
          <p:cNvSpPr txBox="1"/>
          <p:nvPr/>
        </p:nvSpPr>
        <p:spPr>
          <a:xfrm>
            <a:off x="214184" y="6055634"/>
            <a:ext cx="8514182" cy="738557"/>
          </a:xfrm>
          <a:prstGeom prst="rect">
            <a:avLst/>
          </a:prstGeom>
          <a:noFill/>
        </p:spPr>
        <p:txBody>
          <a:bodyPr wrap="square" lIns="91332" tIns="45667" rIns="91332" bIns="45667" rtlCol="0">
            <a:spAutoFit/>
          </a:bodyPr>
          <a:lstStyle/>
          <a:p>
            <a:r>
              <a:rPr lang="en-US" sz="1400" dirty="0">
                <a:solidFill>
                  <a:srgbClr val="000000"/>
                </a:solidFill>
              </a:rPr>
              <a:t>Note: </a:t>
            </a:r>
            <a:r>
              <a:rPr lang="en-US" sz="1400" dirty="0" smtClean="0">
                <a:solidFill>
                  <a:srgbClr val="000000"/>
                </a:solidFill>
              </a:rPr>
              <a:t>Data on Medicare is for 2011 and from the Dartmouth Atlas.  Spending </a:t>
            </a:r>
            <a:r>
              <a:rPr lang="en-US" sz="1400" dirty="0">
                <a:solidFill>
                  <a:srgbClr val="000000"/>
                </a:solidFill>
              </a:rPr>
              <a:t>for Medicare </a:t>
            </a:r>
            <a:r>
              <a:rPr lang="en-US" sz="1400" dirty="0" smtClean="0">
                <a:solidFill>
                  <a:srgbClr val="000000"/>
                </a:solidFill>
              </a:rPr>
              <a:t>beneficiaries includes Part A &amp; B and </a:t>
            </a:r>
            <a:r>
              <a:rPr lang="en-US" sz="1400" dirty="0">
                <a:solidFill>
                  <a:srgbClr val="000000"/>
                </a:solidFill>
              </a:rPr>
              <a:t>is risk adjusted by age, race, and sex. Spending on private enrollees is adjusted by age and </a:t>
            </a:r>
            <a:r>
              <a:rPr lang="en-US" sz="1400" dirty="0" smtClean="0">
                <a:solidFill>
                  <a:srgbClr val="000000"/>
                </a:solidFill>
              </a:rPr>
              <a:t>sex</a:t>
            </a:r>
            <a:r>
              <a:rPr lang="en-US" sz="1400" dirty="0">
                <a:solidFill>
                  <a:srgbClr val="000000"/>
                </a:solidFill>
              </a:rPr>
              <a:t> </a:t>
            </a:r>
            <a:r>
              <a:rPr lang="en-US" sz="1400" dirty="0" smtClean="0">
                <a:solidFill>
                  <a:srgbClr val="000000"/>
                </a:solidFill>
              </a:rPr>
              <a:t>and includes all inpatient, outpatient, and physician claims</a:t>
            </a:r>
            <a:endParaRPr lang="en-US" sz="1400" dirty="0">
              <a:solidFill>
                <a:srgbClr val="00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6028" y="1333445"/>
            <a:ext cx="4322337" cy="333998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185" y="1333445"/>
            <a:ext cx="4322337" cy="3339988"/>
          </a:xfrm>
          <a:prstGeom prst="rect">
            <a:avLst/>
          </a:prstGeom>
        </p:spPr>
      </p:pic>
      <p:pic>
        <p:nvPicPr>
          <p:cNvPr id="5" name="Picture 4"/>
          <p:cNvPicPr>
            <a:picLocks noChangeAspect="1"/>
          </p:cNvPicPr>
          <p:nvPr/>
        </p:nvPicPr>
        <p:blipFill>
          <a:blip r:embed="rId5"/>
          <a:stretch>
            <a:fillRect/>
          </a:stretch>
        </p:blipFill>
        <p:spPr>
          <a:xfrm>
            <a:off x="443175" y="1275073"/>
            <a:ext cx="7978016" cy="375745"/>
          </a:xfrm>
          <a:prstGeom prst="rect">
            <a:avLst/>
          </a:prstGeom>
        </p:spPr>
      </p:pic>
      <p:sp>
        <p:nvSpPr>
          <p:cNvPr id="11" name="TextBox 10"/>
          <p:cNvSpPr txBox="1"/>
          <p:nvPr/>
        </p:nvSpPr>
        <p:spPr>
          <a:xfrm>
            <a:off x="6338508" y="6506138"/>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26123131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4" y="-17978"/>
            <a:ext cx="8618537" cy="738664"/>
          </a:xfrm>
        </p:spPr>
        <p:txBody>
          <a:bodyPr/>
          <a:lstStyle/>
          <a:p>
            <a:r>
              <a:rPr lang="en-US" dirty="0" smtClean="0"/>
              <a:t>Scatter Plot of Ranking of Medicare Spending Per Beneficiary and Private Spending Per Beneficiary</a:t>
            </a:r>
            <a:endParaRPr lang="en-US" dirty="0"/>
          </a:p>
        </p:txBody>
      </p:sp>
      <p:sp>
        <p:nvSpPr>
          <p:cNvPr id="4" name="Slide Number Placeholder 3"/>
          <p:cNvSpPr>
            <a:spLocks noGrp="1"/>
          </p:cNvSpPr>
          <p:nvPr>
            <p:ph type="sldNum" sz="quarter" idx="10"/>
          </p:nvPr>
        </p:nvSpPr>
        <p:spPr/>
        <p:txBody>
          <a:bodyPr/>
          <a:lstStyle/>
          <a:p>
            <a:fld id="{B8CFF181-2F3B-4AA1-9654-173B98EB0EB6}" type="slidenum">
              <a:rPr lang="en-US" smtClean="0"/>
              <a:pPr/>
              <a:t>17</a:t>
            </a:fld>
            <a:endParaRPr lang="en-US"/>
          </a:p>
        </p:txBody>
      </p:sp>
      <p:sp>
        <p:nvSpPr>
          <p:cNvPr id="7" name="TextBox 6"/>
          <p:cNvSpPr txBox="1"/>
          <p:nvPr/>
        </p:nvSpPr>
        <p:spPr>
          <a:xfrm>
            <a:off x="0" y="6036701"/>
            <a:ext cx="8530149" cy="892552"/>
          </a:xfrm>
          <a:prstGeom prst="rect">
            <a:avLst/>
          </a:prstGeom>
          <a:noFill/>
        </p:spPr>
        <p:txBody>
          <a:bodyPr wrap="square" rtlCol="0">
            <a:spAutoFit/>
          </a:bodyPr>
          <a:lstStyle/>
          <a:p>
            <a:pPr algn="just"/>
            <a:r>
              <a:rPr lang="en-US" sz="1200" b="1" dirty="0">
                <a:solidFill>
                  <a:srgbClr val="000000"/>
                </a:solidFill>
              </a:rPr>
              <a:t>Notes</a:t>
            </a:r>
            <a:r>
              <a:rPr lang="en-US" sz="1200" dirty="0">
                <a:solidFill>
                  <a:srgbClr val="000000"/>
                </a:solidFill>
              </a:rPr>
              <a:t>: </a:t>
            </a:r>
            <a:r>
              <a:rPr lang="en-US" sz="1200" dirty="0" smtClean="0">
                <a:solidFill>
                  <a:srgbClr val="000000"/>
                </a:solidFill>
              </a:rPr>
              <a:t>Data </a:t>
            </a:r>
            <a:r>
              <a:rPr lang="en-US" sz="1200" dirty="0">
                <a:solidFill>
                  <a:srgbClr val="000000"/>
                </a:solidFill>
              </a:rPr>
              <a:t>on Medicare spending was downloaded from the Dartmouth Atlas  </a:t>
            </a:r>
            <a:r>
              <a:rPr lang="en-US" sz="1200" dirty="0">
                <a:solidFill>
                  <a:srgbClr val="000000"/>
                </a:solidFill>
                <a:hlinkClick r:id="rId2"/>
              </a:rPr>
              <a:t>http://www.dartmouthatlas.org/</a:t>
            </a:r>
            <a:r>
              <a:rPr lang="en-US" sz="1200" dirty="0">
                <a:solidFill>
                  <a:srgbClr val="000000"/>
                </a:solidFill>
              </a:rPr>
              <a:t>. An HRR with a rank of 1 has the lowest spending per beneficiary of all HRRs.  An HRR with a rank of 306 has the highest spending per beneficiary of all HRRs.  Overall spending does not include pharmaceutical spending.  </a:t>
            </a:r>
          </a:p>
          <a:p>
            <a:endParaRPr lang="en-US" dirty="0"/>
          </a:p>
        </p:txBody>
      </p:sp>
      <p:sp>
        <p:nvSpPr>
          <p:cNvPr id="3" name="Rectangle 2"/>
          <p:cNvSpPr/>
          <p:nvPr/>
        </p:nvSpPr>
        <p:spPr>
          <a:xfrm>
            <a:off x="2471332" y="887413"/>
            <a:ext cx="2780248" cy="313872"/>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509320" y="1830529"/>
            <a:ext cx="213722" cy="30113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2503860" y="1856680"/>
            <a:ext cx="203200" cy="177800"/>
          </a:xfrm>
          <a:prstGeom prst="rect">
            <a:avLst/>
          </a:prstGeom>
        </p:spPr>
      </p:pic>
      <p:pic>
        <p:nvPicPr>
          <p:cNvPr id="129027" name="Picture 3" descr="F:\Dropbox\HCCI_Study\20151108_webstuff\web_figure4_20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7248" y="781049"/>
            <a:ext cx="5255651" cy="52556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6557642"/>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222609318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 y="785014"/>
            <a:ext cx="8893834" cy="570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Decomposing the Impact of Price and Volume on Spending</a:t>
            </a:r>
          </a:p>
        </p:txBody>
      </p:sp>
      <p:sp>
        <p:nvSpPr>
          <p:cNvPr id="4" name="Slide Number Placeholder 3"/>
          <p:cNvSpPr>
            <a:spLocks noGrp="1"/>
          </p:cNvSpPr>
          <p:nvPr>
            <p:ph type="sldNum" sz="quarter" idx="10"/>
          </p:nvPr>
        </p:nvSpPr>
        <p:spPr>
          <a:xfrm>
            <a:off x="8566431" y="6511935"/>
            <a:ext cx="171171" cy="184666"/>
          </a:xfrm>
        </p:spPr>
        <p:txBody>
          <a:bodyPr/>
          <a:lstStyle/>
          <a:p>
            <a:fld id="{B8CFF181-2F3B-4AA1-9654-173B98EB0EB6}" type="slidenum">
              <a:rPr lang="en-US" smtClean="0"/>
              <a:pPr/>
              <a:t>18</a:t>
            </a:fld>
            <a:endParaRPr lang="en-US"/>
          </a:p>
        </p:txBody>
      </p:sp>
      <p:sp>
        <p:nvSpPr>
          <p:cNvPr id="5" name="TextBox 4"/>
          <p:cNvSpPr txBox="1"/>
          <p:nvPr/>
        </p:nvSpPr>
        <p:spPr>
          <a:xfrm>
            <a:off x="0" y="6523319"/>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42359237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119074" y="1273175"/>
            <a:ext cx="8618537" cy="5693867"/>
          </a:xfrm>
        </p:spPr>
        <p:txBody>
          <a:bodyPr/>
          <a:lstStyle/>
          <a:p>
            <a:pPr>
              <a:buFont typeface="Arial"/>
              <a:buChar char="•"/>
            </a:pPr>
            <a:r>
              <a:rPr lang="en-US" sz="2000" dirty="0"/>
              <a:t>The US spends more than other nations on health care—$2.8 trillion dollars (17.2% of GDP)—without evidence of better outcomes </a:t>
            </a:r>
          </a:p>
          <a:p>
            <a:pPr>
              <a:buFont typeface="Arial"/>
              <a:buChar char="•"/>
            </a:pPr>
            <a:endParaRPr lang="en-US" sz="2000" dirty="0"/>
          </a:p>
          <a:p>
            <a:pPr>
              <a:buFont typeface="Arial"/>
              <a:buChar char="•"/>
            </a:pPr>
            <a:endParaRPr lang="en-US" dirty="0"/>
          </a:p>
          <a:p>
            <a:pPr marL="0" indent="0"/>
            <a:endParaRPr lang="en-US" sz="2000" dirty="0"/>
          </a:p>
          <a:p>
            <a:pPr>
              <a:buFont typeface="Arial"/>
              <a:buChar char="•"/>
            </a:pPr>
            <a:r>
              <a:rPr lang="en-US" sz="2000" dirty="0"/>
              <a:t>Wide ranging analysis of variation in health care spending via Medicare suggests quantity of care given drives spending variation                  	</a:t>
            </a:r>
            <a:r>
              <a:rPr lang="en-US" sz="1800" dirty="0"/>
              <a:t>[</a:t>
            </a:r>
            <a:r>
              <a:rPr lang="en-US" dirty="0" smtClean="0"/>
              <a:t>Dartmouth Atlas work: i.e. Fisher et al., 2009; </a:t>
            </a:r>
            <a:r>
              <a:rPr lang="en-US" dirty="0" err="1" smtClean="0"/>
              <a:t>Wennberg</a:t>
            </a:r>
            <a:r>
              <a:rPr lang="en-US" dirty="0" smtClean="0"/>
              <a:t> et al., 2002</a:t>
            </a:r>
            <a:r>
              <a:rPr lang="en-US" sz="1800" dirty="0"/>
              <a:t>]</a:t>
            </a:r>
          </a:p>
          <a:p>
            <a:pPr>
              <a:buFont typeface="Arial"/>
              <a:buChar char="•"/>
            </a:pPr>
            <a:endParaRPr lang="en-US" sz="1800" dirty="0"/>
          </a:p>
          <a:p>
            <a:pPr>
              <a:buFont typeface="Arial"/>
              <a:buChar char="•"/>
            </a:pPr>
            <a:endParaRPr lang="en-US" sz="1200" dirty="0"/>
          </a:p>
          <a:p>
            <a:pPr>
              <a:buFont typeface="Arial"/>
              <a:buChar char="•"/>
            </a:pPr>
            <a:endParaRPr lang="en-US" sz="1800" dirty="0"/>
          </a:p>
          <a:p>
            <a:pPr>
              <a:buFont typeface="Arial"/>
              <a:buChar char="•"/>
            </a:pPr>
            <a:r>
              <a:rPr lang="en-US" sz="2000" dirty="0"/>
              <a:t>However, results may not generalize to private markets where prices are not set administratively				                         	</a:t>
            </a:r>
            <a:r>
              <a:rPr lang="en-US" dirty="0"/>
              <a:t>[</a:t>
            </a:r>
            <a:r>
              <a:rPr lang="en-US" dirty="0" err="1"/>
              <a:t>Philipson</a:t>
            </a:r>
            <a:r>
              <a:rPr lang="en-US" dirty="0"/>
              <a:t> et al</a:t>
            </a:r>
            <a:r>
              <a:rPr lang="en-US" dirty="0" smtClean="0"/>
              <a:t>. 2010;</a:t>
            </a:r>
            <a:r>
              <a:rPr lang="en-US" dirty="0"/>
              <a:t>Chernew et al., 2010; </a:t>
            </a:r>
            <a:r>
              <a:rPr lang="en-US" dirty="0" smtClean="0"/>
              <a:t>IOM, 2013; </a:t>
            </a:r>
            <a:r>
              <a:rPr lang="en-US" dirty="0" err="1"/>
              <a:t>Franzini</a:t>
            </a:r>
            <a:r>
              <a:rPr lang="en-US" dirty="0"/>
              <a:t> et al. </a:t>
            </a:r>
            <a:r>
              <a:rPr lang="en-US" dirty="0" smtClean="0"/>
              <a:t>2010]</a:t>
            </a:r>
            <a:endParaRPr lang="en-US" sz="1800" dirty="0"/>
          </a:p>
          <a:p>
            <a:pPr marL="0" indent="0"/>
            <a:endParaRPr lang="en-US" sz="1800" dirty="0"/>
          </a:p>
          <a:p>
            <a:pPr>
              <a:buFont typeface="Arial"/>
              <a:buChar char="•"/>
            </a:pPr>
            <a:endParaRPr lang="en-US" sz="1800" dirty="0"/>
          </a:p>
          <a:p>
            <a:pPr>
              <a:buFont typeface="Arial"/>
              <a:buChar char="•"/>
            </a:pPr>
            <a:r>
              <a:rPr lang="en-US" sz="2000" dirty="0"/>
              <a:t>However, almost no nation-wide hospital-specific price data </a:t>
            </a:r>
            <a:r>
              <a:rPr lang="en-US" sz="2000" dirty="0" smtClean="0"/>
              <a:t>and scant data on spending for privately insured</a:t>
            </a:r>
            <a:endParaRPr lang="en-US" sz="2000" dirty="0"/>
          </a:p>
          <a:p>
            <a:pPr marL="0" indent="0"/>
            <a:endParaRPr lang="en-US" sz="2000" dirty="0"/>
          </a:p>
        </p:txBody>
      </p:sp>
      <p:sp>
        <p:nvSpPr>
          <p:cNvPr id="4" name="Slide Number Placeholder 3"/>
          <p:cNvSpPr>
            <a:spLocks noGrp="1"/>
          </p:cNvSpPr>
          <p:nvPr>
            <p:ph type="sldNum" sz="quarter" idx="10"/>
          </p:nvPr>
        </p:nvSpPr>
        <p:spPr>
          <a:xfrm>
            <a:off x="8652026" y="6511935"/>
            <a:ext cx="85585" cy="184666"/>
          </a:xfrm>
        </p:spPr>
        <p:txBody>
          <a:bodyPr/>
          <a:lstStyle/>
          <a:p>
            <a:fld id="{B8CFF181-2F3B-4AA1-9654-173B98EB0EB6}" type="slidenum">
              <a:rPr lang="en-US" smtClean="0"/>
              <a:pPr/>
              <a:t>1</a:t>
            </a:fld>
            <a:endParaRPr lang="en-US"/>
          </a:p>
        </p:txBody>
      </p:sp>
      <p:sp>
        <p:nvSpPr>
          <p:cNvPr id="5" name="TextBox 4"/>
          <p:cNvSpPr txBox="1"/>
          <p:nvPr/>
        </p:nvSpPr>
        <p:spPr>
          <a:xfrm>
            <a:off x="0" y="6534760"/>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42000113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Spending Per Beneficiary with Fixed Prices and Quantities</a:t>
            </a:r>
            <a:endParaRPr lang="en-US" dirty="0"/>
          </a:p>
        </p:txBody>
      </p:sp>
      <p:sp>
        <p:nvSpPr>
          <p:cNvPr id="4" name="Slide Number Placeholder 3"/>
          <p:cNvSpPr>
            <a:spLocks noGrp="1"/>
          </p:cNvSpPr>
          <p:nvPr>
            <p:ph type="sldNum" sz="quarter" idx="10"/>
          </p:nvPr>
        </p:nvSpPr>
        <p:spPr>
          <a:xfrm>
            <a:off x="8566431" y="6511935"/>
            <a:ext cx="171171" cy="184666"/>
          </a:xfrm>
        </p:spPr>
        <p:txBody>
          <a:bodyPr/>
          <a:lstStyle/>
          <a:p>
            <a:fld id="{B8CFF181-2F3B-4AA1-9654-173B98EB0EB6}" type="slidenum">
              <a:rPr lang="en-US" smtClean="0"/>
              <a:pPr/>
              <a:t>19</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1512"/>
            <a:ext cx="4413094" cy="320997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8343" y="1671512"/>
            <a:ext cx="4413094" cy="3209977"/>
          </a:xfrm>
          <a:prstGeom prst="rect">
            <a:avLst/>
          </a:prstGeom>
        </p:spPr>
      </p:pic>
      <p:sp>
        <p:nvSpPr>
          <p:cNvPr id="6" name="TextBox 5"/>
          <p:cNvSpPr txBox="1"/>
          <p:nvPr/>
        </p:nvSpPr>
        <p:spPr>
          <a:xfrm>
            <a:off x="0" y="1257300"/>
            <a:ext cx="4413095" cy="338554"/>
          </a:xfrm>
          <a:prstGeom prst="rect">
            <a:avLst/>
          </a:prstGeom>
          <a:noFill/>
        </p:spPr>
        <p:txBody>
          <a:bodyPr wrap="square" rtlCol="0">
            <a:spAutoFit/>
          </a:bodyPr>
          <a:lstStyle/>
          <a:p>
            <a:r>
              <a:rPr lang="en-US" b="1" dirty="0" smtClean="0"/>
              <a:t>Panel A: Private</a:t>
            </a:r>
          </a:p>
        </p:txBody>
      </p:sp>
      <p:sp>
        <p:nvSpPr>
          <p:cNvPr id="7" name="TextBox 6"/>
          <p:cNvSpPr txBox="1"/>
          <p:nvPr/>
        </p:nvSpPr>
        <p:spPr>
          <a:xfrm>
            <a:off x="4695825" y="1257300"/>
            <a:ext cx="4413095" cy="338554"/>
          </a:xfrm>
          <a:prstGeom prst="rect">
            <a:avLst/>
          </a:prstGeom>
          <a:noFill/>
        </p:spPr>
        <p:txBody>
          <a:bodyPr wrap="square" rtlCol="0">
            <a:spAutoFit/>
          </a:bodyPr>
          <a:lstStyle/>
          <a:p>
            <a:r>
              <a:rPr lang="en-US" b="1" dirty="0" smtClean="0"/>
              <a:t>Panel B: Medicare</a:t>
            </a:r>
          </a:p>
        </p:txBody>
      </p:sp>
      <p:sp>
        <p:nvSpPr>
          <p:cNvPr id="8" name="TextBox 7"/>
          <p:cNvSpPr txBox="1"/>
          <p:nvPr/>
        </p:nvSpPr>
        <p:spPr>
          <a:xfrm>
            <a:off x="0" y="6523319"/>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181635081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Decomposing the Impact of Price and Volume on Spending</a:t>
            </a:r>
            <a:endParaRPr lang="en-US" dirty="0"/>
          </a:p>
        </p:txBody>
      </p:sp>
      <p:sp>
        <p:nvSpPr>
          <p:cNvPr id="4" name="Slide Number Placeholder 3"/>
          <p:cNvSpPr>
            <a:spLocks noGrp="1"/>
          </p:cNvSpPr>
          <p:nvPr>
            <p:ph type="sldNum" sz="quarter" idx="10"/>
          </p:nvPr>
        </p:nvSpPr>
        <p:spPr>
          <a:xfrm>
            <a:off x="8566431" y="6511935"/>
            <a:ext cx="171171" cy="184666"/>
          </a:xfrm>
        </p:spPr>
        <p:txBody>
          <a:bodyPr/>
          <a:lstStyle/>
          <a:p>
            <a:fld id="{B8CFF181-2F3B-4AA1-9654-173B98EB0EB6}" type="slidenum">
              <a:rPr lang="en-US" smtClean="0"/>
              <a:pPr/>
              <a:t>20</a:t>
            </a:fld>
            <a:endParaRPr lang="en-US"/>
          </a:p>
        </p:txBody>
      </p:sp>
      <p:sp>
        <p:nvSpPr>
          <p:cNvPr id="3" name="TextBox 2"/>
          <p:cNvSpPr txBox="1"/>
          <p:nvPr/>
        </p:nvSpPr>
        <p:spPr>
          <a:xfrm>
            <a:off x="127000" y="5087023"/>
            <a:ext cx="8445500" cy="1815775"/>
          </a:xfrm>
          <a:prstGeom prst="rect">
            <a:avLst/>
          </a:prstGeom>
          <a:noFill/>
        </p:spPr>
        <p:txBody>
          <a:bodyPr wrap="square" lIns="91332" tIns="45667" rIns="91332" bIns="45667" rtlCol="0">
            <a:spAutoFit/>
          </a:bodyPr>
          <a:lstStyle/>
          <a:p>
            <a:pPr marL="285418" indent="-285418">
              <a:buFont typeface="Arial"/>
              <a:buChar char="•"/>
            </a:pPr>
            <a:r>
              <a:rPr lang="en-US" b="1" dirty="0"/>
              <a:t>Medicare Spending: </a:t>
            </a:r>
            <a:r>
              <a:rPr lang="en-US" dirty="0"/>
              <a:t>Volume plays dominant role driving variation in spending across markets.</a:t>
            </a:r>
            <a:endParaRPr lang="en-US" b="1" dirty="0"/>
          </a:p>
          <a:p>
            <a:pPr marL="285418" indent="-285418">
              <a:buFont typeface="Arial"/>
              <a:buChar char="•"/>
            </a:pPr>
            <a:endParaRPr lang="en-US" b="1" dirty="0" smtClean="0"/>
          </a:p>
          <a:p>
            <a:pPr marL="285418" indent="-285418">
              <a:buFont typeface="Arial"/>
              <a:buChar char="•"/>
            </a:pPr>
            <a:r>
              <a:rPr lang="en-US" b="1" dirty="0" smtClean="0"/>
              <a:t>Private Spending</a:t>
            </a:r>
            <a:r>
              <a:rPr lang="en-US" dirty="0" smtClean="0"/>
              <a:t>: Price and volume differences across market play a large role driving variation in inpatient spending per beneficiary across markets;</a:t>
            </a:r>
          </a:p>
          <a:p>
            <a:pPr marL="285418" indent="-285418">
              <a:buFont typeface="Arial"/>
              <a:buChar char="•"/>
            </a:pPr>
            <a:endParaRPr lang="en-US" dirty="0"/>
          </a:p>
          <a:p>
            <a:pPr marL="285418" indent="-285418">
              <a:buFont typeface="Arial"/>
              <a:buChar char="•"/>
            </a:pPr>
            <a:endParaRPr lang="en-US" dirty="0"/>
          </a:p>
        </p:txBody>
      </p:sp>
      <p:sp>
        <p:nvSpPr>
          <p:cNvPr id="5" name="TextBox 4"/>
          <p:cNvSpPr txBox="1"/>
          <p:nvPr/>
        </p:nvSpPr>
        <p:spPr>
          <a:xfrm>
            <a:off x="0" y="6444476"/>
            <a:ext cx="5675502" cy="276999"/>
          </a:xfrm>
          <a:prstGeom prst="rect">
            <a:avLst/>
          </a:prstGeom>
          <a:noFill/>
        </p:spPr>
        <p:txBody>
          <a:bodyPr wrap="none" rtlCol="0">
            <a:spAutoFit/>
          </a:bodyPr>
          <a:lstStyle/>
          <a:p>
            <a:r>
              <a:rPr lang="en-US" sz="1200" b="1" dirty="0" smtClean="0"/>
              <a:t>Note</a:t>
            </a:r>
            <a:r>
              <a:rPr lang="en-US" sz="1200" dirty="0" smtClean="0"/>
              <a:t>: Medicare data is for all inpatient care from the American Hospital Directory</a:t>
            </a:r>
            <a:endParaRPr lang="en-US" sz="1200" dirty="0"/>
          </a:p>
        </p:txBody>
      </p:sp>
      <p:graphicFrame>
        <p:nvGraphicFramePr>
          <p:cNvPr id="6" name="Table 5"/>
          <p:cNvGraphicFramePr>
            <a:graphicFrameLocks noGrp="1"/>
          </p:cNvGraphicFramePr>
          <p:nvPr>
            <p:extLst>
              <p:ext uri="{D42A27DB-BD31-4B8C-83A1-F6EECF244321}">
                <p14:modId xmlns:p14="http://schemas.microsoft.com/office/powerpoint/2010/main" val="2343356497"/>
              </p:ext>
            </p:extLst>
          </p:nvPr>
        </p:nvGraphicFramePr>
        <p:xfrm>
          <a:off x="634714" y="704849"/>
          <a:ext cx="7465000" cy="4366626"/>
        </p:xfrm>
        <a:graphic>
          <a:graphicData uri="http://schemas.openxmlformats.org/drawingml/2006/table">
            <a:tbl>
              <a:tblPr/>
              <a:tblGrid>
                <a:gridCol w="1925108"/>
                <a:gridCol w="886383"/>
                <a:gridCol w="886383"/>
                <a:gridCol w="886383"/>
                <a:gridCol w="221594"/>
                <a:gridCol w="886383"/>
                <a:gridCol w="886383"/>
                <a:gridCol w="886383"/>
              </a:tblGrid>
              <a:tr h="255430">
                <a:tc>
                  <a:txBody>
                    <a:bodyPr/>
                    <a:lstStyle/>
                    <a:p>
                      <a:pPr algn="l" fontAlgn="b"/>
                      <a:r>
                        <a:rPr lang="en-US" sz="1500" b="0" i="0" u="none" strike="noStrike" dirty="0">
                          <a:solidFill>
                            <a:srgbClr val="000000"/>
                          </a:solidFill>
                          <a:effectLst/>
                          <a:latin typeface="Times New Roman"/>
                        </a:rPr>
                        <a:t> </a:t>
                      </a:r>
                    </a:p>
                  </a:txBody>
                  <a:tcPr marL="12164" marR="12164" marT="1216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Times New Roman"/>
                        </a:rPr>
                        <a:t> </a:t>
                      </a:r>
                    </a:p>
                  </a:txBody>
                  <a:tcPr marL="12164" marR="12164" marT="1216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Times New Roman"/>
                        </a:rPr>
                        <a:t> </a:t>
                      </a:r>
                    </a:p>
                  </a:txBody>
                  <a:tcPr marL="12164" marR="12164" marT="1216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Times New Roman"/>
                        </a:rPr>
                        <a:t> </a:t>
                      </a:r>
                    </a:p>
                  </a:txBody>
                  <a:tcPr marL="12164" marR="12164" marT="1216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Times New Roman"/>
                        </a:rPr>
                        <a:t> </a:t>
                      </a:r>
                    </a:p>
                  </a:txBody>
                  <a:tcPr marL="12164" marR="12164" marT="1216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Times New Roman"/>
                        </a:rPr>
                        <a:t> </a:t>
                      </a:r>
                    </a:p>
                  </a:txBody>
                  <a:tcPr marL="12164" marR="12164" marT="1216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Times New Roman"/>
                        </a:rPr>
                        <a:t> </a:t>
                      </a:r>
                    </a:p>
                  </a:txBody>
                  <a:tcPr marL="12164" marR="12164" marT="1216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Times New Roman"/>
                        </a:rPr>
                        <a:t> </a:t>
                      </a:r>
                    </a:p>
                  </a:txBody>
                  <a:tcPr marL="12164" marR="12164" marT="12164" marB="0" anchor="b">
                    <a:lnL>
                      <a:noFill/>
                    </a:lnL>
                    <a:lnR>
                      <a:noFill/>
                    </a:lnR>
                    <a:lnT>
                      <a:noFill/>
                    </a:lnT>
                    <a:lnB w="25400" cap="flat" cmpd="dbl" algn="ctr">
                      <a:solidFill>
                        <a:srgbClr val="000000"/>
                      </a:solidFill>
                      <a:prstDash val="solid"/>
                      <a:round/>
                      <a:headEnd type="none" w="med" len="med"/>
                      <a:tailEnd type="none" w="med" len="med"/>
                    </a:lnB>
                  </a:tcPr>
                </a:tc>
              </a:tr>
              <a:tr h="255430">
                <a:tc>
                  <a:txBody>
                    <a:bodyPr/>
                    <a:lstStyle/>
                    <a:p>
                      <a:pPr algn="l" fontAlgn="b"/>
                      <a:endParaRPr lang="en-US" sz="1500" b="0" i="0" u="none" strike="noStrike">
                        <a:solidFill>
                          <a:srgbClr val="000000"/>
                        </a:solidFill>
                        <a:effectLst/>
                        <a:latin typeface="Times New Roman"/>
                      </a:endParaRPr>
                    </a:p>
                  </a:txBody>
                  <a:tcPr marL="12164" marR="12164" marT="12164"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Times New Roman"/>
                        </a:rPr>
                        <a:t>(1)</a:t>
                      </a:r>
                    </a:p>
                  </a:txBody>
                  <a:tcPr marL="12164" marR="12164" marT="12164"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Times New Roman"/>
                        </a:rPr>
                        <a:t>(2)</a:t>
                      </a:r>
                    </a:p>
                  </a:txBody>
                  <a:tcPr marL="12164" marR="12164" marT="12164"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Times New Roman"/>
                        </a:rPr>
                        <a:t>(3)</a:t>
                      </a:r>
                    </a:p>
                  </a:txBody>
                  <a:tcPr marL="12164" marR="12164" marT="12164"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500" b="0" i="0" u="none" strike="noStrike">
                        <a:solidFill>
                          <a:srgbClr val="000000"/>
                        </a:solidFill>
                        <a:effectLst/>
                        <a:latin typeface="Times New Roman"/>
                      </a:endParaRPr>
                    </a:p>
                  </a:txBody>
                  <a:tcPr marL="12164" marR="12164" marT="12164"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Times New Roman"/>
                        </a:rPr>
                        <a:t>(4)</a:t>
                      </a:r>
                    </a:p>
                  </a:txBody>
                  <a:tcPr marL="12164" marR="12164" marT="12164"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Times New Roman"/>
                        </a:rPr>
                        <a:t>(5)</a:t>
                      </a:r>
                    </a:p>
                  </a:txBody>
                  <a:tcPr marL="12164" marR="12164" marT="12164"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Times New Roman"/>
                        </a:rPr>
                        <a:t>(6)</a:t>
                      </a:r>
                    </a:p>
                  </a:txBody>
                  <a:tcPr marL="12164" marR="12164" marT="12164"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266">
                <a:tc>
                  <a:txBody>
                    <a:bodyPr/>
                    <a:lstStyle/>
                    <a:p>
                      <a:pPr algn="l" fontAlgn="b"/>
                      <a:endParaRPr lang="en-US" sz="1500" b="0" i="0" u="none" strike="noStrike">
                        <a:solidFill>
                          <a:srgbClr val="000000"/>
                        </a:solidFill>
                        <a:effectLst/>
                        <a:latin typeface="Times New Roman"/>
                      </a:endParaRPr>
                    </a:p>
                  </a:txBody>
                  <a:tcPr marL="12164" marR="12164" marT="12164" marB="0" anchor="b">
                    <a:lnL>
                      <a:noFill/>
                    </a:lnL>
                    <a:lnR>
                      <a:noFill/>
                    </a:lnR>
                    <a:lnT>
                      <a:noFill/>
                    </a:lnT>
                    <a:lnB>
                      <a:noFill/>
                    </a:lnB>
                  </a:tcPr>
                </a:tc>
                <a:tc gridSpan="3">
                  <a:txBody>
                    <a:bodyPr/>
                    <a:lstStyle/>
                    <a:p>
                      <a:pPr algn="ctr" fontAlgn="b"/>
                      <a:r>
                        <a:rPr lang="en-US" sz="1500" b="1" i="0" u="none" strike="noStrike" dirty="0" smtClean="0">
                          <a:solidFill>
                            <a:srgbClr val="000000"/>
                          </a:solidFill>
                          <a:effectLst/>
                          <a:latin typeface="Times New Roman"/>
                        </a:rPr>
                        <a:t>Private</a:t>
                      </a:r>
                      <a:endParaRPr lang="en-US" sz="1500" b="1" i="0" u="none" strike="noStrike" dirty="0">
                        <a:solidFill>
                          <a:srgbClr val="000000"/>
                        </a:solidFill>
                        <a:effectLst/>
                        <a:latin typeface="Times New Roman"/>
                      </a:endParaRPr>
                    </a:p>
                  </a:txBody>
                  <a:tcPr marL="12164" marR="12164" marT="12164"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endParaRPr lang="en-US" sz="1500" b="0" i="0" u="none" strike="noStrike">
                        <a:solidFill>
                          <a:srgbClr val="000000"/>
                        </a:solidFill>
                        <a:effectLst/>
                        <a:latin typeface="Times New Roman"/>
                      </a:endParaRPr>
                    </a:p>
                  </a:txBody>
                  <a:tcPr marL="12164" marR="12164" marT="12164" marB="0" anchor="b">
                    <a:lnL>
                      <a:noFill/>
                    </a:lnL>
                    <a:lnR>
                      <a:noFill/>
                    </a:lnR>
                    <a:lnT>
                      <a:noFill/>
                    </a:lnT>
                    <a:lnB>
                      <a:noFill/>
                    </a:lnB>
                  </a:tcPr>
                </a:tc>
                <a:tc gridSpan="3">
                  <a:txBody>
                    <a:bodyPr/>
                    <a:lstStyle/>
                    <a:p>
                      <a:pPr algn="ctr" fontAlgn="b"/>
                      <a:r>
                        <a:rPr lang="en-US" sz="1500" b="1" i="0" u="none" strike="noStrike" dirty="0" smtClean="0">
                          <a:solidFill>
                            <a:srgbClr val="000000"/>
                          </a:solidFill>
                          <a:effectLst/>
                          <a:latin typeface="Times New Roman"/>
                        </a:rPr>
                        <a:t>Medicare</a:t>
                      </a:r>
                      <a:endParaRPr lang="en-US" sz="1500" b="1" i="0" u="none" strike="noStrike" dirty="0">
                        <a:solidFill>
                          <a:srgbClr val="000000"/>
                        </a:solidFill>
                        <a:effectLst/>
                        <a:latin typeface="Times New Roman"/>
                      </a:endParaRPr>
                    </a:p>
                  </a:txBody>
                  <a:tcPr marL="12164" marR="12164" marT="12164"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r h="1167676">
                <a:tc>
                  <a:txBody>
                    <a:bodyPr/>
                    <a:lstStyle/>
                    <a:p>
                      <a:pPr algn="l" fontAlgn="b"/>
                      <a:endParaRPr lang="en-US" sz="1500" b="0" i="0" u="none" strike="noStrike">
                        <a:solidFill>
                          <a:srgbClr val="000000"/>
                        </a:solidFill>
                        <a:effectLst/>
                        <a:latin typeface="Times New Roman"/>
                      </a:endParaRPr>
                    </a:p>
                  </a:txBody>
                  <a:tcPr marL="12164" marR="12164" marT="12164" marB="0" anchor="b">
                    <a:lnL>
                      <a:noFill/>
                    </a:lnL>
                    <a:lnR>
                      <a:noFill/>
                    </a:lnR>
                    <a:lnT>
                      <a:noFill/>
                    </a:lnT>
                    <a:lnB>
                      <a:noFill/>
                    </a:lnB>
                  </a:tcPr>
                </a:tc>
                <a:tc>
                  <a:txBody>
                    <a:bodyPr/>
                    <a:lstStyle/>
                    <a:p>
                      <a:pPr algn="ctr" fontAlgn="b"/>
                      <a:r>
                        <a:rPr lang="en-US" sz="1500" b="1" i="0" u="none" strike="noStrike">
                          <a:solidFill>
                            <a:srgbClr val="000000"/>
                          </a:solidFill>
                          <a:effectLst/>
                          <a:latin typeface="Times New Roman"/>
                        </a:rPr>
                        <a:t>Raw</a:t>
                      </a:r>
                    </a:p>
                  </a:txBody>
                  <a:tcPr marL="12164" marR="12164" marT="1216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Times New Roman"/>
                        </a:rPr>
                        <a:t>Fix Price at National Level</a:t>
                      </a:r>
                    </a:p>
                  </a:txBody>
                  <a:tcPr marL="12164" marR="12164" marT="1216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a:solidFill>
                            <a:srgbClr val="000000"/>
                          </a:solidFill>
                          <a:effectLst/>
                          <a:latin typeface="Times New Roman"/>
                        </a:rPr>
                        <a:t>Fix Quantity at National Level</a:t>
                      </a:r>
                    </a:p>
                  </a:txBody>
                  <a:tcPr marL="12164" marR="12164" marT="1216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500" b="0" i="0" u="none" strike="noStrike">
                        <a:solidFill>
                          <a:srgbClr val="000000"/>
                        </a:solidFill>
                        <a:effectLst/>
                        <a:latin typeface="Times New Roman"/>
                      </a:endParaRPr>
                    </a:p>
                  </a:txBody>
                  <a:tcPr marL="12164" marR="12164" marT="12164" marB="0" anchor="b">
                    <a:lnL>
                      <a:noFill/>
                    </a:lnL>
                    <a:lnR>
                      <a:noFill/>
                    </a:lnR>
                    <a:lnT>
                      <a:noFill/>
                    </a:lnT>
                    <a:lnB>
                      <a:noFill/>
                    </a:lnB>
                  </a:tcPr>
                </a:tc>
                <a:tc>
                  <a:txBody>
                    <a:bodyPr/>
                    <a:lstStyle/>
                    <a:p>
                      <a:pPr algn="ctr" fontAlgn="b"/>
                      <a:r>
                        <a:rPr lang="en-US" sz="1500" b="1" i="0" u="none" strike="noStrike">
                          <a:solidFill>
                            <a:srgbClr val="000000"/>
                          </a:solidFill>
                          <a:effectLst/>
                          <a:latin typeface="Times New Roman"/>
                        </a:rPr>
                        <a:t>Raw</a:t>
                      </a:r>
                    </a:p>
                  </a:txBody>
                  <a:tcPr marL="12164" marR="12164" marT="1216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Times New Roman"/>
                        </a:rPr>
                        <a:t>Fix Price at National Level</a:t>
                      </a:r>
                    </a:p>
                  </a:txBody>
                  <a:tcPr marL="12164" marR="12164" marT="1216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Times New Roman"/>
                        </a:rPr>
                        <a:t>Fix Quantity at National Level</a:t>
                      </a:r>
                    </a:p>
                  </a:txBody>
                  <a:tcPr marL="12164" marR="12164" marT="12164" marB="0" anchor="b">
                    <a:lnL>
                      <a:noFill/>
                    </a:lnL>
                    <a:lnR>
                      <a:noFill/>
                    </a:lnR>
                    <a:lnT>
                      <a:noFill/>
                    </a:lnT>
                    <a:lnB w="6350" cap="flat" cmpd="sng" algn="ctr">
                      <a:solidFill>
                        <a:srgbClr val="000000"/>
                      </a:solidFill>
                      <a:prstDash val="solid"/>
                      <a:round/>
                      <a:headEnd type="none" w="med" len="med"/>
                      <a:tailEnd type="none" w="med" len="med"/>
                    </a:lnB>
                  </a:tcPr>
                </a:tc>
              </a:tr>
              <a:tr h="243266">
                <a:tc>
                  <a:txBody>
                    <a:bodyPr/>
                    <a:lstStyle/>
                    <a:p>
                      <a:pPr algn="l" fontAlgn="b"/>
                      <a:endParaRPr lang="en-US" sz="1500" b="0" i="0" u="none" strike="noStrike">
                        <a:solidFill>
                          <a:srgbClr val="000000"/>
                        </a:solidFill>
                        <a:effectLst/>
                        <a:latin typeface="Times New Roman"/>
                      </a:endParaRPr>
                    </a:p>
                  </a:txBody>
                  <a:tcPr marL="12164" marR="12164" marT="12164" marB="0" anchor="b">
                    <a:lnL>
                      <a:noFill/>
                    </a:lnL>
                    <a:lnR>
                      <a:noFill/>
                    </a:lnR>
                    <a:lnT>
                      <a:noFill/>
                    </a:lnT>
                    <a:lnB>
                      <a:noFill/>
                    </a:lnB>
                  </a:tcPr>
                </a:tc>
                <a:tc>
                  <a:txBody>
                    <a:bodyPr/>
                    <a:lstStyle/>
                    <a:p>
                      <a:pPr algn="ctr" fontAlgn="b"/>
                      <a:endParaRPr lang="en-US" sz="1500" b="1" i="0" u="none" strike="noStrike">
                        <a:solidFill>
                          <a:srgbClr val="000000"/>
                        </a:solidFill>
                        <a:effectLst/>
                        <a:latin typeface="Times New Roman"/>
                      </a:endParaRPr>
                    </a:p>
                  </a:txBody>
                  <a:tcPr marL="12164" marR="12164" marT="1216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500" b="1" i="0" u="none" strike="noStrike">
                        <a:solidFill>
                          <a:srgbClr val="000000"/>
                        </a:solidFill>
                        <a:effectLst/>
                        <a:latin typeface="Times New Roman"/>
                      </a:endParaRPr>
                    </a:p>
                  </a:txBody>
                  <a:tcPr marL="12164" marR="12164" marT="1216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500" b="1" i="0" u="none" strike="noStrike">
                        <a:solidFill>
                          <a:srgbClr val="000000"/>
                        </a:solidFill>
                        <a:effectLst/>
                        <a:latin typeface="Times New Roman"/>
                      </a:endParaRPr>
                    </a:p>
                  </a:txBody>
                  <a:tcPr marL="12164" marR="12164" marT="1216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500" b="0" i="0" u="none" strike="noStrike">
                        <a:solidFill>
                          <a:srgbClr val="000000"/>
                        </a:solidFill>
                        <a:effectLst/>
                        <a:latin typeface="Times New Roman"/>
                      </a:endParaRPr>
                    </a:p>
                  </a:txBody>
                  <a:tcPr marL="12164" marR="12164" marT="12164" marB="0" anchor="b">
                    <a:lnL>
                      <a:noFill/>
                    </a:lnL>
                    <a:lnR>
                      <a:noFill/>
                    </a:lnR>
                    <a:lnT>
                      <a:noFill/>
                    </a:lnT>
                    <a:lnB>
                      <a:noFill/>
                    </a:lnB>
                  </a:tcPr>
                </a:tc>
                <a:tc>
                  <a:txBody>
                    <a:bodyPr/>
                    <a:lstStyle/>
                    <a:p>
                      <a:pPr algn="ctr" fontAlgn="b"/>
                      <a:endParaRPr lang="en-US" sz="1500" b="1" i="0" u="none" strike="noStrike">
                        <a:solidFill>
                          <a:srgbClr val="000000"/>
                        </a:solidFill>
                        <a:effectLst/>
                        <a:latin typeface="Times New Roman"/>
                      </a:endParaRPr>
                    </a:p>
                  </a:txBody>
                  <a:tcPr marL="12164" marR="12164" marT="1216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500" b="1" i="0" u="none" strike="noStrike">
                        <a:solidFill>
                          <a:srgbClr val="000000"/>
                        </a:solidFill>
                        <a:effectLst/>
                        <a:latin typeface="Times New Roman"/>
                      </a:endParaRPr>
                    </a:p>
                  </a:txBody>
                  <a:tcPr marL="12164" marR="12164" marT="1216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500" b="1" i="0" u="none" strike="noStrike">
                        <a:solidFill>
                          <a:srgbClr val="000000"/>
                        </a:solidFill>
                        <a:effectLst/>
                        <a:latin typeface="Times New Roman"/>
                      </a:endParaRPr>
                    </a:p>
                  </a:txBody>
                  <a:tcPr marL="12164" marR="12164" marT="12164" marB="0" anchor="b">
                    <a:lnL>
                      <a:noFill/>
                    </a:lnL>
                    <a:lnR>
                      <a:noFill/>
                    </a:lnR>
                    <a:lnT w="6350" cap="flat" cmpd="sng" algn="ctr">
                      <a:solidFill>
                        <a:srgbClr val="000000"/>
                      </a:solidFill>
                      <a:prstDash val="solid"/>
                      <a:round/>
                      <a:headEnd type="none" w="med" len="med"/>
                      <a:tailEnd type="none" w="med" len="med"/>
                    </a:lnT>
                    <a:lnB>
                      <a:noFill/>
                    </a:lnB>
                  </a:tcPr>
                </a:tc>
              </a:tr>
              <a:tr h="243266">
                <a:tc>
                  <a:txBody>
                    <a:bodyPr/>
                    <a:lstStyle/>
                    <a:p>
                      <a:pPr algn="l" fontAlgn="b"/>
                      <a:r>
                        <a:rPr lang="en-US" sz="1500" b="0" i="0" u="none" strike="noStrike">
                          <a:solidFill>
                            <a:srgbClr val="000000"/>
                          </a:solidFill>
                          <a:effectLst/>
                          <a:latin typeface="Times New Roman"/>
                        </a:rPr>
                        <a:t>Mean</a:t>
                      </a: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793</a:t>
                      </a: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862</a:t>
                      </a: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680</a:t>
                      </a:r>
                    </a:p>
                  </a:txBody>
                  <a:tcPr marL="12164" marR="12164" marT="12164" marB="0" anchor="b">
                    <a:lnL>
                      <a:noFill/>
                    </a:lnL>
                    <a:lnR>
                      <a:noFill/>
                    </a:lnR>
                    <a:lnT>
                      <a:noFill/>
                    </a:lnT>
                    <a:lnB>
                      <a:noFill/>
                    </a:lnB>
                  </a:tcPr>
                </a:tc>
                <a:tc>
                  <a:txBody>
                    <a:bodyPr/>
                    <a:lstStyle/>
                    <a:p>
                      <a:pPr algn="l" fontAlgn="b"/>
                      <a:endParaRPr lang="en-US" sz="1500" b="0" i="0" u="none" strike="noStrike">
                        <a:solidFill>
                          <a:srgbClr val="000000"/>
                        </a:solidFill>
                        <a:effectLst/>
                        <a:latin typeface="Times New Roman"/>
                      </a:endParaRP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3,704</a:t>
                      </a: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3,820</a:t>
                      </a: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3,544</a:t>
                      </a:r>
                    </a:p>
                  </a:txBody>
                  <a:tcPr marL="12164" marR="12164" marT="12164" marB="0" anchor="b">
                    <a:lnL>
                      <a:noFill/>
                    </a:lnL>
                    <a:lnR>
                      <a:noFill/>
                    </a:lnR>
                    <a:lnT>
                      <a:noFill/>
                    </a:lnT>
                    <a:lnB>
                      <a:noFill/>
                    </a:lnB>
                  </a:tcPr>
                </a:tc>
              </a:tr>
              <a:tr h="243266">
                <a:tc>
                  <a:txBody>
                    <a:bodyPr/>
                    <a:lstStyle/>
                    <a:p>
                      <a:pPr algn="l" fontAlgn="b"/>
                      <a:r>
                        <a:rPr lang="en-US" sz="1500" b="0" i="0" u="none" strike="noStrike">
                          <a:solidFill>
                            <a:srgbClr val="000000"/>
                          </a:solidFill>
                          <a:effectLst/>
                          <a:latin typeface="Times New Roman"/>
                        </a:rPr>
                        <a:t>SD</a:t>
                      </a: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348</a:t>
                      </a: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273</a:t>
                      </a: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223</a:t>
                      </a:r>
                    </a:p>
                  </a:txBody>
                  <a:tcPr marL="12164" marR="12164" marT="12164" marB="0" anchor="b">
                    <a:lnL>
                      <a:noFill/>
                    </a:lnL>
                    <a:lnR>
                      <a:noFill/>
                    </a:lnR>
                    <a:lnT>
                      <a:noFill/>
                    </a:lnT>
                    <a:lnB>
                      <a:noFill/>
                    </a:lnB>
                  </a:tcPr>
                </a:tc>
                <a:tc>
                  <a:txBody>
                    <a:bodyPr/>
                    <a:lstStyle/>
                    <a:p>
                      <a:pPr algn="l" fontAlgn="b"/>
                      <a:endParaRPr lang="en-US" sz="1500" b="0" i="0" u="none" strike="noStrike">
                        <a:solidFill>
                          <a:srgbClr val="000000"/>
                        </a:solidFill>
                        <a:effectLst/>
                        <a:latin typeface="Times New Roman"/>
                      </a:endParaRP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1,281</a:t>
                      </a: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1,157</a:t>
                      </a: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655</a:t>
                      </a:r>
                    </a:p>
                  </a:txBody>
                  <a:tcPr marL="12164" marR="12164" marT="12164" marB="0" anchor="b">
                    <a:lnL>
                      <a:noFill/>
                    </a:lnL>
                    <a:lnR>
                      <a:noFill/>
                    </a:lnR>
                    <a:lnT>
                      <a:noFill/>
                    </a:lnT>
                    <a:lnB>
                      <a:noFill/>
                    </a:lnB>
                  </a:tcPr>
                </a:tc>
              </a:tr>
              <a:tr h="486532">
                <a:tc>
                  <a:txBody>
                    <a:bodyPr/>
                    <a:lstStyle/>
                    <a:p>
                      <a:pPr algn="l" fontAlgn="b"/>
                      <a:r>
                        <a:rPr lang="en-US" sz="1500" b="0" i="0" u="none" strike="noStrike" dirty="0">
                          <a:solidFill>
                            <a:srgbClr val="000000"/>
                          </a:solidFill>
                          <a:effectLst/>
                          <a:latin typeface="Times New Roman"/>
                        </a:rPr>
                        <a:t>Coefficient of Variation</a:t>
                      </a: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0.44</a:t>
                      </a: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0.32</a:t>
                      </a: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0.33</a:t>
                      </a:r>
                    </a:p>
                  </a:txBody>
                  <a:tcPr marL="12164" marR="12164" marT="12164" marB="0" anchor="b">
                    <a:lnL>
                      <a:noFill/>
                    </a:lnL>
                    <a:lnR>
                      <a:noFill/>
                    </a:lnR>
                    <a:lnT>
                      <a:noFill/>
                    </a:lnT>
                    <a:lnB>
                      <a:noFill/>
                    </a:lnB>
                  </a:tcPr>
                </a:tc>
                <a:tc>
                  <a:txBody>
                    <a:bodyPr/>
                    <a:lstStyle/>
                    <a:p>
                      <a:pPr algn="l" fontAlgn="b"/>
                      <a:endParaRPr lang="en-US" sz="1500" b="0" i="0" u="none" strike="noStrike">
                        <a:solidFill>
                          <a:srgbClr val="000000"/>
                        </a:solidFill>
                        <a:effectLst/>
                        <a:latin typeface="Times New Roman"/>
                      </a:endParaRP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0.35</a:t>
                      </a: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0.30</a:t>
                      </a: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0.18</a:t>
                      </a:r>
                    </a:p>
                  </a:txBody>
                  <a:tcPr marL="12164" marR="12164" marT="12164" marB="0" anchor="b">
                    <a:lnL>
                      <a:noFill/>
                    </a:lnL>
                    <a:lnR>
                      <a:noFill/>
                    </a:lnR>
                    <a:lnT>
                      <a:noFill/>
                    </a:lnT>
                    <a:lnB>
                      <a:noFill/>
                    </a:lnB>
                  </a:tcPr>
                </a:tc>
              </a:tr>
              <a:tr h="243266">
                <a:tc>
                  <a:txBody>
                    <a:bodyPr/>
                    <a:lstStyle/>
                    <a:p>
                      <a:pPr algn="l" fontAlgn="b"/>
                      <a:r>
                        <a:rPr lang="en-US" sz="1500" b="0" i="0" u="none" strike="noStrike">
                          <a:solidFill>
                            <a:srgbClr val="000000"/>
                          </a:solidFill>
                          <a:effectLst/>
                          <a:latin typeface="Times New Roman"/>
                        </a:rPr>
                        <a:t>Gini</a:t>
                      </a: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0.20</a:t>
                      </a: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0.15</a:t>
                      </a: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0.18</a:t>
                      </a:r>
                    </a:p>
                  </a:txBody>
                  <a:tcPr marL="12164" marR="12164" marT="12164" marB="0" anchor="b">
                    <a:lnL>
                      <a:noFill/>
                    </a:lnL>
                    <a:lnR>
                      <a:noFill/>
                    </a:lnR>
                    <a:lnT>
                      <a:noFill/>
                    </a:lnT>
                    <a:lnB>
                      <a:noFill/>
                    </a:lnB>
                  </a:tcPr>
                </a:tc>
                <a:tc>
                  <a:txBody>
                    <a:bodyPr/>
                    <a:lstStyle/>
                    <a:p>
                      <a:pPr algn="l" fontAlgn="b"/>
                      <a:endParaRPr lang="en-US" sz="1500" b="0" i="0" u="none" strike="noStrike">
                        <a:solidFill>
                          <a:srgbClr val="000000"/>
                        </a:solidFill>
                        <a:effectLst/>
                        <a:latin typeface="Times New Roman"/>
                      </a:endParaRP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0.18</a:t>
                      </a: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0.17</a:t>
                      </a: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0.10</a:t>
                      </a:r>
                    </a:p>
                  </a:txBody>
                  <a:tcPr marL="12164" marR="12164" marT="12164" marB="0" anchor="b">
                    <a:lnL>
                      <a:noFill/>
                    </a:lnL>
                    <a:lnR>
                      <a:noFill/>
                    </a:lnR>
                    <a:lnT>
                      <a:noFill/>
                    </a:lnT>
                    <a:lnB>
                      <a:noFill/>
                    </a:lnB>
                  </a:tcPr>
                </a:tc>
              </a:tr>
              <a:tr h="243266">
                <a:tc>
                  <a:txBody>
                    <a:bodyPr/>
                    <a:lstStyle/>
                    <a:p>
                      <a:pPr algn="l" fontAlgn="b"/>
                      <a:r>
                        <a:rPr lang="en-US" sz="1500" b="0" i="0" u="none" strike="noStrike">
                          <a:solidFill>
                            <a:srgbClr val="000000"/>
                          </a:solidFill>
                          <a:effectLst/>
                          <a:latin typeface="Times New Roman"/>
                        </a:rPr>
                        <a:t>p90/p10</a:t>
                      </a: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1.85</a:t>
                      </a: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1.64</a:t>
                      </a: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1.76</a:t>
                      </a:r>
                    </a:p>
                  </a:txBody>
                  <a:tcPr marL="12164" marR="12164" marT="12164" marB="0" anchor="b">
                    <a:lnL>
                      <a:noFill/>
                    </a:lnL>
                    <a:lnR>
                      <a:noFill/>
                    </a:lnR>
                    <a:lnT>
                      <a:noFill/>
                    </a:lnT>
                    <a:lnB>
                      <a:noFill/>
                    </a:lnB>
                  </a:tcPr>
                </a:tc>
                <a:tc>
                  <a:txBody>
                    <a:bodyPr/>
                    <a:lstStyle/>
                    <a:p>
                      <a:pPr algn="l" fontAlgn="b"/>
                      <a:endParaRPr lang="en-US" sz="1500" b="0" i="0" u="none" strike="noStrike">
                        <a:solidFill>
                          <a:srgbClr val="000000"/>
                        </a:solidFill>
                        <a:effectLst/>
                        <a:latin typeface="Times New Roman"/>
                      </a:endParaRP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1.81</a:t>
                      </a: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1.72</a:t>
                      </a: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1.39</a:t>
                      </a:r>
                    </a:p>
                  </a:txBody>
                  <a:tcPr marL="12164" marR="12164" marT="12164" marB="0" anchor="b">
                    <a:lnL>
                      <a:noFill/>
                    </a:lnL>
                    <a:lnR>
                      <a:noFill/>
                    </a:lnR>
                    <a:lnT>
                      <a:noFill/>
                    </a:lnT>
                    <a:lnB>
                      <a:noFill/>
                    </a:lnB>
                  </a:tcPr>
                </a:tc>
              </a:tr>
              <a:tr h="243266">
                <a:tc>
                  <a:txBody>
                    <a:bodyPr/>
                    <a:lstStyle/>
                    <a:p>
                      <a:pPr algn="l" fontAlgn="b"/>
                      <a:endParaRPr lang="en-US" sz="1500" b="0" i="0" u="none" strike="noStrike">
                        <a:solidFill>
                          <a:srgbClr val="000000"/>
                        </a:solidFill>
                        <a:effectLst/>
                        <a:latin typeface="Times New Roman"/>
                      </a:endParaRPr>
                    </a:p>
                  </a:txBody>
                  <a:tcPr marL="12164" marR="12164" marT="12164" marB="0" anchor="b">
                    <a:lnL>
                      <a:noFill/>
                    </a:lnL>
                    <a:lnR>
                      <a:noFill/>
                    </a:lnR>
                    <a:lnT>
                      <a:noFill/>
                    </a:lnT>
                    <a:lnB>
                      <a:noFill/>
                    </a:lnB>
                  </a:tcPr>
                </a:tc>
                <a:tc>
                  <a:txBody>
                    <a:bodyPr/>
                    <a:lstStyle/>
                    <a:p>
                      <a:pPr algn="ctr" fontAlgn="b"/>
                      <a:endParaRPr lang="en-US" sz="1500" b="0" i="0" u="none" strike="noStrike">
                        <a:solidFill>
                          <a:srgbClr val="000000"/>
                        </a:solidFill>
                        <a:effectLst/>
                        <a:latin typeface="Times New Roman"/>
                      </a:endParaRPr>
                    </a:p>
                  </a:txBody>
                  <a:tcPr marL="12164" marR="12164" marT="12164" marB="0" anchor="b">
                    <a:lnL>
                      <a:noFill/>
                    </a:lnL>
                    <a:lnR>
                      <a:noFill/>
                    </a:lnR>
                    <a:lnT>
                      <a:noFill/>
                    </a:lnT>
                    <a:lnB>
                      <a:noFill/>
                    </a:lnB>
                  </a:tcPr>
                </a:tc>
                <a:tc>
                  <a:txBody>
                    <a:bodyPr/>
                    <a:lstStyle/>
                    <a:p>
                      <a:pPr algn="ctr" fontAlgn="b"/>
                      <a:endParaRPr lang="en-US" sz="1500" b="0" i="0" u="none" strike="noStrike">
                        <a:solidFill>
                          <a:srgbClr val="000000"/>
                        </a:solidFill>
                        <a:effectLst/>
                        <a:latin typeface="Times New Roman"/>
                      </a:endParaRPr>
                    </a:p>
                  </a:txBody>
                  <a:tcPr marL="12164" marR="12164" marT="12164" marB="0" anchor="b">
                    <a:lnL>
                      <a:noFill/>
                    </a:lnL>
                    <a:lnR>
                      <a:noFill/>
                    </a:lnR>
                    <a:lnT>
                      <a:noFill/>
                    </a:lnT>
                    <a:lnB>
                      <a:noFill/>
                    </a:lnB>
                  </a:tcPr>
                </a:tc>
                <a:tc>
                  <a:txBody>
                    <a:bodyPr/>
                    <a:lstStyle/>
                    <a:p>
                      <a:pPr algn="ctr" fontAlgn="b"/>
                      <a:endParaRPr lang="en-US" sz="1500" b="0" i="0" u="none" strike="noStrike">
                        <a:solidFill>
                          <a:srgbClr val="000000"/>
                        </a:solidFill>
                        <a:effectLst/>
                        <a:latin typeface="Times New Roman"/>
                      </a:endParaRPr>
                    </a:p>
                  </a:txBody>
                  <a:tcPr marL="12164" marR="12164" marT="12164" marB="0" anchor="b">
                    <a:lnL>
                      <a:noFill/>
                    </a:lnL>
                    <a:lnR>
                      <a:noFill/>
                    </a:lnR>
                    <a:lnT>
                      <a:noFill/>
                    </a:lnT>
                    <a:lnB>
                      <a:noFill/>
                    </a:lnB>
                  </a:tcPr>
                </a:tc>
                <a:tc>
                  <a:txBody>
                    <a:bodyPr/>
                    <a:lstStyle/>
                    <a:p>
                      <a:pPr algn="l" fontAlgn="b"/>
                      <a:endParaRPr lang="en-US" sz="1500" b="0" i="0" u="none" strike="noStrike">
                        <a:solidFill>
                          <a:srgbClr val="000000"/>
                        </a:solidFill>
                        <a:effectLst/>
                        <a:latin typeface="Times New Roman"/>
                      </a:endParaRPr>
                    </a:p>
                  </a:txBody>
                  <a:tcPr marL="12164" marR="12164" marT="12164" marB="0" anchor="b">
                    <a:lnL>
                      <a:noFill/>
                    </a:lnL>
                    <a:lnR>
                      <a:noFill/>
                    </a:lnR>
                    <a:lnT>
                      <a:noFill/>
                    </a:lnT>
                    <a:lnB>
                      <a:noFill/>
                    </a:lnB>
                  </a:tcPr>
                </a:tc>
                <a:tc>
                  <a:txBody>
                    <a:bodyPr/>
                    <a:lstStyle/>
                    <a:p>
                      <a:pPr algn="ctr" fontAlgn="b"/>
                      <a:endParaRPr lang="en-US" sz="1500" b="0" i="0" u="none" strike="noStrike">
                        <a:solidFill>
                          <a:srgbClr val="000000"/>
                        </a:solidFill>
                        <a:effectLst/>
                        <a:latin typeface="Times New Roman"/>
                      </a:endParaRPr>
                    </a:p>
                  </a:txBody>
                  <a:tcPr marL="12164" marR="12164" marT="12164" marB="0" anchor="b">
                    <a:lnL>
                      <a:noFill/>
                    </a:lnL>
                    <a:lnR>
                      <a:noFill/>
                    </a:lnR>
                    <a:lnT>
                      <a:noFill/>
                    </a:lnT>
                    <a:lnB>
                      <a:noFill/>
                    </a:lnB>
                  </a:tcPr>
                </a:tc>
                <a:tc>
                  <a:txBody>
                    <a:bodyPr/>
                    <a:lstStyle/>
                    <a:p>
                      <a:pPr algn="ctr" fontAlgn="b"/>
                      <a:endParaRPr lang="en-US" sz="1500" b="0" i="0" u="none" strike="noStrike">
                        <a:solidFill>
                          <a:srgbClr val="000000"/>
                        </a:solidFill>
                        <a:effectLst/>
                        <a:latin typeface="Times New Roman"/>
                      </a:endParaRPr>
                    </a:p>
                  </a:txBody>
                  <a:tcPr marL="12164" marR="12164" marT="12164" marB="0" anchor="b">
                    <a:lnL>
                      <a:noFill/>
                    </a:lnL>
                    <a:lnR>
                      <a:noFill/>
                    </a:lnR>
                    <a:lnT>
                      <a:noFill/>
                    </a:lnT>
                    <a:lnB>
                      <a:noFill/>
                    </a:lnB>
                  </a:tcPr>
                </a:tc>
                <a:tc>
                  <a:txBody>
                    <a:bodyPr/>
                    <a:lstStyle/>
                    <a:p>
                      <a:pPr algn="ctr" fontAlgn="b"/>
                      <a:endParaRPr lang="en-US" sz="1500" b="0" i="0" u="none" strike="noStrike">
                        <a:solidFill>
                          <a:srgbClr val="000000"/>
                        </a:solidFill>
                        <a:effectLst/>
                        <a:latin typeface="Times New Roman"/>
                      </a:endParaRPr>
                    </a:p>
                  </a:txBody>
                  <a:tcPr marL="12164" marR="12164" marT="12164" marB="0" anchor="b">
                    <a:lnL>
                      <a:noFill/>
                    </a:lnL>
                    <a:lnR>
                      <a:noFill/>
                    </a:lnR>
                    <a:lnT>
                      <a:noFill/>
                    </a:lnT>
                    <a:lnB>
                      <a:noFill/>
                    </a:lnB>
                  </a:tcPr>
                </a:tc>
              </a:tr>
              <a:tr h="243266">
                <a:tc>
                  <a:txBody>
                    <a:bodyPr/>
                    <a:lstStyle/>
                    <a:p>
                      <a:pPr algn="l" fontAlgn="b"/>
                      <a:r>
                        <a:rPr lang="en-US" sz="1500" b="0" i="0" u="none" strike="noStrike">
                          <a:solidFill>
                            <a:srgbClr val="000000"/>
                          </a:solidFill>
                          <a:effectLst/>
                          <a:latin typeface="Times New Roman"/>
                        </a:rPr>
                        <a:t>N</a:t>
                      </a: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306</a:t>
                      </a: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306</a:t>
                      </a: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306</a:t>
                      </a:r>
                    </a:p>
                  </a:txBody>
                  <a:tcPr marL="12164" marR="12164" marT="12164" marB="0" anchor="b">
                    <a:lnL>
                      <a:noFill/>
                    </a:lnL>
                    <a:lnR>
                      <a:noFill/>
                    </a:lnR>
                    <a:lnT>
                      <a:noFill/>
                    </a:lnT>
                    <a:lnB>
                      <a:noFill/>
                    </a:lnB>
                  </a:tcPr>
                </a:tc>
                <a:tc>
                  <a:txBody>
                    <a:bodyPr/>
                    <a:lstStyle/>
                    <a:p>
                      <a:pPr algn="l" fontAlgn="b"/>
                      <a:endParaRPr lang="en-US" sz="1500" b="0" i="0" u="none" strike="noStrike">
                        <a:solidFill>
                          <a:srgbClr val="000000"/>
                        </a:solidFill>
                        <a:effectLst/>
                        <a:latin typeface="Times New Roman"/>
                      </a:endParaRP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306</a:t>
                      </a: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306</a:t>
                      </a:r>
                    </a:p>
                  </a:txBody>
                  <a:tcPr marL="12164" marR="12164" marT="12164" marB="0" anchor="b">
                    <a:lnL>
                      <a:noFill/>
                    </a:lnL>
                    <a:lnR>
                      <a:noFill/>
                    </a:lnR>
                    <a:lnT>
                      <a:noFill/>
                    </a:lnT>
                    <a:lnB>
                      <a:noFill/>
                    </a:lnB>
                  </a:tcPr>
                </a:tc>
                <a:tc>
                  <a:txBody>
                    <a:bodyPr/>
                    <a:lstStyle/>
                    <a:p>
                      <a:pPr algn="ctr" fontAlgn="b"/>
                      <a:r>
                        <a:rPr lang="en-US" sz="1500" b="0" i="0" u="none" strike="noStrike">
                          <a:solidFill>
                            <a:srgbClr val="000000"/>
                          </a:solidFill>
                          <a:effectLst/>
                          <a:latin typeface="Times New Roman"/>
                        </a:rPr>
                        <a:t>306</a:t>
                      </a:r>
                    </a:p>
                  </a:txBody>
                  <a:tcPr marL="12164" marR="12164" marT="12164" marB="0" anchor="b">
                    <a:lnL>
                      <a:noFill/>
                    </a:lnL>
                    <a:lnR>
                      <a:noFill/>
                    </a:lnR>
                    <a:lnT>
                      <a:noFill/>
                    </a:lnT>
                    <a:lnB>
                      <a:noFill/>
                    </a:lnB>
                  </a:tcPr>
                </a:tc>
              </a:tr>
              <a:tr h="255430">
                <a:tc>
                  <a:txBody>
                    <a:bodyPr/>
                    <a:lstStyle/>
                    <a:p>
                      <a:pPr algn="l" fontAlgn="b"/>
                      <a:r>
                        <a:rPr lang="en-US" sz="1500" b="0" i="0" u="none" strike="noStrike">
                          <a:solidFill>
                            <a:srgbClr val="000000"/>
                          </a:solidFill>
                          <a:effectLst/>
                          <a:latin typeface="Times New Roman"/>
                        </a:rPr>
                        <a:t> </a:t>
                      </a:r>
                    </a:p>
                  </a:txBody>
                  <a:tcPr marL="12164" marR="12164" marT="1216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Times New Roman"/>
                        </a:rPr>
                        <a:t> </a:t>
                      </a:r>
                    </a:p>
                  </a:txBody>
                  <a:tcPr marL="12164" marR="12164" marT="1216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Times New Roman"/>
                        </a:rPr>
                        <a:t> </a:t>
                      </a:r>
                    </a:p>
                  </a:txBody>
                  <a:tcPr marL="12164" marR="12164" marT="1216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Times New Roman"/>
                        </a:rPr>
                        <a:t> </a:t>
                      </a:r>
                    </a:p>
                  </a:txBody>
                  <a:tcPr marL="12164" marR="12164" marT="1216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Times New Roman"/>
                        </a:rPr>
                        <a:t> </a:t>
                      </a:r>
                    </a:p>
                  </a:txBody>
                  <a:tcPr marL="12164" marR="12164" marT="1216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Times New Roman"/>
                        </a:rPr>
                        <a:t> </a:t>
                      </a:r>
                    </a:p>
                  </a:txBody>
                  <a:tcPr marL="12164" marR="12164" marT="1216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Times New Roman"/>
                        </a:rPr>
                        <a:t> </a:t>
                      </a:r>
                    </a:p>
                  </a:txBody>
                  <a:tcPr marL="12164" marR="12164" marT="1216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500" b="0" i="0" u="none" strike="noStrike" dirty="0">
                          <a:solidFill>
                            <a:srgbClr val="000000"/>
                          </a:solidFill>
                          <a:effectLst/>
                          <a:latin typeface="Times New Roman"/>
                        </a:rPr>
                        <a:t> </a:t>
                      </a:r>
                    </a:p>
                  </a:txBody>
                  <a:tcPr marL="12164" marR="12164" marT="12164" marB="0" anchor="b">
                    <a:lnL>
                      <a:noFill/>
                    </a:lnL>
                    <a:lnR>
                      <a:noFill/>
                    </a:lnR>
                    <a:lnT>
                      <a:noFill/>
                    </a:lnT>
                    <a:lnB w="25400" cap="flat" cmpd="dbl"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6246977" y="6477559"/>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31936353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Decompositions of Variance</a:t>
            </a:r>
            <a:endParaRPr lang="en-US" dirty="0"/>
          </a:p>
        </p:txBody>
      </p:sp>
      <p:sp>
        <p:nvSpPr>
          <p:cNvPr id="3" name="Content Placeholder 2"/>
          <p:cNvSpPr>
            <a:spLocks noGrp="1"/>
          </p:cNvSpPr>
          <p:nvPr>
            <p:ph idx="1"/>
          </p:nvPr>
        </p:nvSpPr>
        <p:spPr>
          <a:xfrm>
            <a:off x="119064" y="1341151"/>
            <a:ext cx="8618537" cy="246221"/>
          </a:xfrm>
        </p:spPr>
        <p:txBody>
          <a:bodyPr/>
          <a:lstStyle/>
          <a:p>
            <a:r>
              <a:rPr lang="en-US" dirty="0" smtClean="0"/>
              <a:t>The variance of spending per DRG d may be decomposed into three components:</a:t>
            </a:r>
            <a:endParaRPr lang="en-US" dirty="0"/>
          </a:p>
        </p:txBody>
      </p:sp>
      <p:sp>
        <p:nvSpPr>
          <p:cNvPr id="4" name="Slide Number Placeholder 3"/>
          <p:cNvSpPr>
            <a:spLocks noGrp="1"/>
          </p:cNvSpPr>
          <p:nvPr>
            <p:ph type="sldNum" sz="quarter" idx="10"/>
          </p:nvPr>
        </p:nvSpPr>
        <p:spPr/>
        <p:txBody>
          <a:bodyPr/>
          <a:lstStyle/>
          <a:p>
            <a:fld id="{B8CFF181-2F3B-4AA1-9654-173B98EB0EB6}" type="slidenum">
              <a:rPr lang="en-US" smtClean="0"/>
              <a:pPr/>
              <a:t>21</a:t>
            </a:fld>
            <a:endParaRPr lang="en-US"/>
          </a:p>
        </p:txBody>
      </p:sp>
      <p:pic>
        <p:nvPicPr>
          <p:cNvPr id="5" name="Picture 4"/>
          <p:cNvPicPr>
            <a:picLocks noChangeAspect="1"/>
          </p:cNvPicPr>
          <p:nvPr/>
        </p:nvPicPr>
        <p:blipFill>
          <a:blip r:embed="rId3"/>
          <a:stretch>
            <a:fillRect/>
          </a:stretch>
        </p:blipFill>
        <p:spPr>
          <a:xfrm>
            <a:off x="0" y="1748414"/>
            <a:ext cx="8201924" cy="247787"/>
          </a:xfrm>
          <a:prstGeom prst="rect">
            <a:avLst/>
          </a:prstGeom>
        </p:spPr>
      </p:pic>
      <p:graphicFrame>
        <p:nvGraphicFramePr>
          <p:cNvPr id="12" name="Object 11"/>
          <p:cNvGraphicFramePr>
            <a:graphicFrameLocks noChangeAspect="1"/>
          </p:cNvGraphicFramePr>
          <p:nvPr>
            <p:extLst>
              <p:ext uri="{D42A27DB-BD31-4B8C-83A1-F6EECF244321}">
                <p14:modId xmlns:p14="http://schemas.microsoft.com/office/powerpoint/2010/main" val="2620210719"/>
              </p:ext>
            </p:extLst>
          </p:nvPr>
        </p:nvGraphicFramePr>
        <p:xfrm>
          <a:off x="-1444910" y="2734593"/>
          <a:ext cx="5943600" cy="609600"/>
        </p:xfrm>
        <a:graphic>
          <a:graphicData uri="http://schemas.openxmlformats.org/presentationml/2006/ole">
            <mc:AlternateContent xmlns:mc="http://schemas.openxmlformats.org/markup-compatibility/2006">
              <mc:Choice xmlns:v="urn:schemas-microsoft-com:vml" Requires="v">
                <p:oleObj spid="_x0000_s69906" name="Document" r:id="rId4" imgW="5943600" imgH="609600" progId="Word.Document.12">
                  <p:embed/>
                </p:oleObj>
              </mc:Choice>
              <mc:Fallback>
                <p:oleObj name="Document" r:id="rId4" imgW="5943600" imgH="609600" progId="Word.Document.12">
                  <p:embed/>
                  <p:pic>
                    <p:nvPicPr>
                      <p:cNvPr id="0" name=""/>
                      <p:cNvPicPr/>
                      <p:nvPr/>
                    </p:nvPicPr>
                    <p:blipFill>
                      <a:blip r:embed="rId5"/>
                      <a:stretch>
                        <a:fillRect/>
                      </a:stretch>
                    </p:blipFill>
                    <p:spPr>
                      <a:xfrm>
                        <a:off x="-1444910" y="2734593"/>
                        <a:ext cx="5943600" cy="6096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969378583"/>
              </p:ext>
            </p:extLst>
          </p:nvPr>
        </p:nvGraphicFramePr>
        <p:xfrm>
          <a:off x="-1452559" y="3729233"/>
          <a:ext cx="5943600" cy="609600"/>
        </p:xfrm>
        <a:graphic>
          <a:graphicData uri="http://schemas.openxmlformats.org/presentationml/2006/ole">
            <mc:AlternateContent xmlns:mc="http://schemas.openxmlformats.org/markup-compatibility/2006">
              <mc:Choice xmlns:v="urn:schemas-microsoft-com:vml" Requires="v">
                <p:oleObj spid="_x0000_s69907" name="Document" r:id="rId6" imgW="5943600" imgH="609600" progId="Word.Document.12">
                  <p:embed/>
                </p:oleObj>
              </mc:Choice>
              <mc:Fallback>
                <p:oleObj name="Document" r:id="rId6" imgW="5943600" imgH="609600" progId="Word.Document.12">
                  <p:embed/>
                  <p:pic>
                    <p:nvPicPr>
                      <p:cNvPr id="0" name=""/>
                      <p:cNvPicPr/>
                      <p:nvPr/>
                    </p:nvPicPr>
                    <p:blipFill>
                      <a:blip r:embed="rId7"/>
                      <a:stretch>
                        <a:fillRect/>
                      </a:stretch>
                    </p:blipFill>
                    <p:spPr>
                      <a:xfrm>
                        <a:off x="-1452559" y="3729233"/>
                        <a:ext cx="5943600" cy="6096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758784149"/>
              </p:ext>
            </p:extLst>
          </p:nvPr>
        </p:nvGraphicFramePr>
        <p:xfrm>
          <a:off x="-1437261" y="4601456"/>
          <a:ext cx="5943600" cy="609600"/>
        </p:xfrm>
        <a:graphic>
          <a:graphicData uri="http://schemas.openxmlformats.org/presentationml/2006/ole">
            <mc:AlternateContent xmlns:mc="http://schemas.openxmlformats.org/markup-compatibility/2006">
              <mc:Choice xmlns:v="urn:schemas-microsoft-com:vml" Requires="v">
                <p:oleObj spid="_x0000_s69908" name="Document" r:id="rId8" imgW="5943600" imgH="609600" progId="Word.Document.12">
                  <p:embed/>
                </p:oleObj>
              </mc:Choice>
              <mc:Fallback>
                <p:oleObj name="Document" r:id="rId8" imgW="5943600" imgH="609600" progId="Word.Document.12">
                  <p:embed/>
                  <p:pic>
                    <p:nvPicPr>
                      <p:cNvPr id="0" name=""/>
                      <p:cNvPicPr/>
                      <p:nvPr/>
                    </p:nvPicPr>
                    <p:blipFill>
                      <a:blip r:embed="rId9"/>
                      <a:stretch>
                        <a:fillRect/>
                      </a:stretch>
                    </p:blipFill>
                    <p:spPr>
                      <a:xfrm>
                        <a:off x="-1437261" y="4601456"/>
                        <a:ext cx="5943600" cy="609600"/>
                      </a:xfrm>
                      <a:prstGeom prst="rect">
                        <a:avLst/>
                      </a:prstGeom>
                    </p:spPr>
                  </p:pic>
                </p:oleObj>
              </mc:Fallback>
            </mc:AlternateContent>
          </a:graphicData>
        </a:graphic>
      </p:graphicFrame>
      <p:sp>
        <p:nvSpPr>
          <p:cNvPr id="19" name="TextBox 18"/>
          <p:cNvSpPr txBox="1"/>
          <p:nvPr/>
        </p:nvSpPr>
        <p:spPr>
          <a:xfrm>
            <a:off x="2494016" y="2708483"/>
            <a:ext cx="6467422" cy="584776"/>
          </a:xfrm>
          <a:prstGeom prst="rect">
            <a:avLst/>
          </a:prstGeom>
          <a:noFill/>
        </p:spPr>
        <p:txBody>
          <a:bodyPr wrap="square" rtlCol="0">
            <a:spAutoFit/>
          </a:bodyPr>
          <a:lstStyle/>
          <a:p>
            <a:r>
              <a:rPr lang="en-US" dirty="0" smtClean="0"/>
              <a:t>Captures share of variance in spending attributable to variation in prices across HRRs</a:t>
            </a:r>
            <a:endParaRPr lang="en-US" dirty="0"/>
          </a:p>
        </p:txBody>
      </p:sp>
      <p:sp>
        <p:nvSpPr>
          <p:cNvPr id="20" name="TextBox 19"/>
          <p:cNvSpPr txBox="1"/>
          <p:nvPr/>
        </p:nvSpPr>
        <p:spPr>
          <a:xfrm>
            <a:off x="2494016" y="3702502"/>
            <a:ext cx="6467422" cy="584776"/>
          </a:xfrm>
          <a:prstGeom prst="rect">
            <a:avLst/>
          </a:prstGeom>
          <a:noFill/>
        </p:spPr>
        <p:txBody>
          <a:bodyPr wrap="square" rtlCol="0">
            <a:spAutoFit/>
          </a:bodyPr>
          <a:lstStyle/>
          <a:p>
            <a:r>
              <a:rPr lang="en-US" dirty="0" smtClean="0"/>
              <a:t>Captures share of variance in spending attributable to variation in the quantity of care across HRRs</a:t>
            </a:r>
            <a:endParaRPr lang="en-US" dirty="0"/>
          </a:p>
        </p:txBody>
      </p:sp>
      <p:sp>
        <p:nvSpPr>
          <p:cNvPr id="21" name="TextBox 20"/>
          <p:cNvSpPr txBox="1"/>
          <p:nvPr/>
        </p:nvSpPr>
        <p:spPr>
          <a:xfrm>
            <a:off x="2494016" y="4582377"/>
            <a:ext cx="6467422" cy="584776"/>
          </a:xfrm>
          <a:prstGeom prst="rect">
            <a:avLst/>
          </a:prstGeom>
          <a:noFill/>
        </p:spPr>
        <p:txBody>
          <a:bodyPr wrap="square" rtlCol="0">
            <a:spAutoFit/>
          </a:bodyPr>
          <a:lstStyle/>
          <a:p>
            <a:r>
              <a:rPr lang="en-US" dirty="0" smtClean="0"/>
              <a:t>The covariance term captures the share of variance attributable to the covariance of price and quantity.</a:t>
            </a:r>
            <a:endParaRPr lang="en-US" dirty="0"/>
          </a:p>
        </p:txBody>
      </p:sp>
      <p:sp>
        <p:nvSpPr>
          <p:cNvPr id="23" name="TextBox 22"/>
          <p:cNvSpPr txBox="1"/>
          <p:nvPr/>
        </p:nvSpPr>
        <p:spPr>
          <a:xfrm>
            <a:off x="298365" y="2792645"/>
            <a:ext cx="278542" cy="338554"/>
          </a:xfrm>
          <a:prstGeom prst="rect">
            <a:avLst/>
          </a:prstGeom>
          <a:noFill/>
        </p:spPr>
        <p:txBody>
          <a:bodyPr wrap="none" rtlCol="0">
            <a:spAutoFit/>
          </a:bodyPr>
          <a:lstStyle/>
          <a:p>
            <a:r>
              <a:rPr lang="en-US" dirty="0" smtClean="0">
                <a:latin typeface="Wingdings"/>
                <a:ea typeface="Wingdings"/>
                <a:cs typeface="Wingdings"/>
                <a:sym typeface="Wingdings"/>
              </a:rPr>
              <a:t></a:t>
            </a:r>
            <a:endParaRPr lang="en-US" dirty="0"/>
          </a:p>
        </p:txBody>
      </p:sp>
      <p:sp>
        <p:nvSpPr>
          <p:cNvPr id="24" name="TextBox 23"/>
          <p:cNvSpPr txBox="1"/>
          <p:nvPr/>
        </p:nvSpPr>
        <p:spPr>
          <a:xfrm>
            <a:off x="297757" y="3794315"/>
            <a:ext cx="278542" cy="338554"/>
          </a:xfrm>
          <a:prstGeom prst="rect">
            <a:avLst/>
          </a:prstGeom>
          <a:noFill/>
        </p:spPr>
        <p:txBody>
          <a:bodyPr wrap="none" rtlCol="0">
            <a:spAutoFit/>
          </a:bodyPr>
          <a:lstStyle/>
          <a:p>
            <a:r>
              <a:rPr lang="en-US" dirty="0" smtClean="0">
                <a:latin typeface="Wingdings"/>
                <a:ea typeface="Wingdings"/>
                <a:cs typeface="Wingdings"/>
                <a:sym typeface="Wingdings"/>
              </a:rPr>
              <a:t></a:t>
            </a:r>
            <a:endParaRPr lang="en-US" dirty="0"/>
          </a:p>
        </p:txBody>
      </p:sp>
      <p:sp>
        <p:nvSpPr>
          <p:cNvPr id="25" name="TextBox 24"/>
          <p:cNvSpPr txBox="1"/>
          <p:nvPr/>
        </p:nvSpPr>
        <p:spPr>
          <a:xfrm>
            <a:off x="297758" y="4689492"/>
            <a:ext cx="278542" cy="338554"/>
          </a:xfrm>
          <a:prstGeom prst="rect">
            <a:avLst/>
          </a:prstGeom>
          <a:noFill/>
        </p:spPr>
        <p:txBody>
          <a:bodyPr wrap="none" rtlCol="0">
            <a:spAutoFit/>
          </a:bodyPr>
          <a:lstStyle/>
          <a:p>
            <a:r>
              <a:rPr lang="en-US" dirty="0" smtClean="0">
                <a:latin typeface="Wingdings"/>
                <a:ea typeface="Wingdings"/>
                <a:cs typeface="Wingdings"/>
                <a:sym typeface="Wingdings"/>
              </a:rPr>
              <a:t></a:t>
            </a:r>
            <a:endParaRPr lang="en-US" dirty="0"/>
          </a:p>
        </p:txBody>
      </p:sp>
      <p:sp>
        <p:nvSpPr>
          <p:cNvPr id="16" name="Content Placeholder 2"/>
          <p:cNvSpPr txBox="1">
            <a:spLocks/>
          </p:cNvSpPr>
          <p:nvPr/>
        </p:nvSpPr>
        <p:spPr bwMode="auto">
          <a:xfrm>
            <a:off x="135731" y="5829613"/>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lvl1pPr marL="342499" indent="-342499" algn="l" defTabSz="894305" rtl="0" eaLnBrk="0" fontAlgn="base" hangingPunct="0">
              <a:spcBef>
                <a:spcPct val="0"/>
              </a:spcBef>
              <a:spcAft>
                <a:spcPct val="0"/>
              </a:spcAft>
              <a:buSzPct val="120000"/>
              <a:defRPr sz="1600">
                <a:solidFill>
                  <a:schemeClr val="tx1"/>
                </a:solidFill>
                <a:latin typeface="+mn-lt"/>
                <a:ea typeface="+mn-ea"/>
                <a:cs typeface="ＭＳ Ｐゴシック" charset="0"/>
              </a:defRPr>
            </a:lvl1pPr>
            <a:lvl2pPr marL="144294" indent="-142709" algn="l" defTabSz="894305" rtl="0" eaLnBrk="0" fontAlgn="base" hangingPunct="0">
              <a:spcBef>
                <a:spcPct val="0"/>
              </a:spcBef>
              <a:spcAft>
                <a:spcPct val="0"/>
              </a:spcAft>
              <a:buSzPct val="120000"/>
              <a:buChar char="•"/>
              <a:defRPr sz="1600">
                <a:solidFill>
                  <a:schemeClr val="tx1"/>
                </a:solidFill>
                <a:latin typeface="+mn-lt"/>
                <a:ea typeface="+mn-ea"/>
              </a:defRPr>
            </a:lvl2pPr>
            <a:lvl3pPr marL="294931" indent="-149051" algn="l" defTabSz="894305" rtl="0" eaLnBrk="0" fontAlgn="base" hangingPunct="0">
              <a:spcBef>
                <a:spcPct val="0"/>
              </a:spcBef>
              <a:spcAft>
                <a:spcPct val="0"/>
              </a:spcAft>
              <a:buChar char="–"/>
              <a:defRPr sz="1600">
                <a:solidFill>
                  <a:schemeClr val="tx1"/>
                </a:solidFill>
                <a:latin typeface="+mn-lt"/>
                <a:ea typeface="+mn-ea"/>
              </a:defRPr>
            </a:lvl3pPr>
            <a:lvl4pPr marL="431297" indent="-134780" algn="l" defTabSz="894305" rtl="0" eaLnBrk="0" fontAlgn="base" hangingPunct="0">
              <a:spcBef>
                <a:spcPct val="0"/>
              </a:spcBef>
              <a:spcAft>
                <a:spcPct val="0"/>
              </a:spcAft>
              <a:buSzPct val="89000"/>
              <a:buChar char="•"/>
              <a:defRPr sz="1600">
                <a:solidFill>
                  <a:schemeClr val="tx1"/>
                </a:solidFill>
                <a:latin typeface="+mn-lt"/>
                <a:ea typeface="+mn-ea"/>
              </a:defRPr>
            </a:lvl4pPr>
            <a:lvl5pPr marL="581936" indent="-149051" algn="l" defTabSz="894305" rtl="0" eaLnBrk="0" fontAlgn="base" hangingPunct="0">
              <a:spcBef>
                <a:spcPct val="0"/>
              </a:spcBef>
              <a:spcAft>
                <a:spcPct val="0"/>
              </a:spcAft>
              <a:buSzPct val="75000"/>
              <a:buChar char="–"/>
              <a:defRPr sz="1600">
                <a:solidFill>
                  <a:schemeClr val="tx1"/>
                </a:solidFill>
                <a:latin typeface="+mn-lt"/>
                <a:ea typeface="+mn-ea"/>
              </a:defRPr>
            </a:lvl5pPr>
            <a:lvl6pPr marL="1038603" indent="-149051" algn="l" defTabSz="894305" rtl="0" fontAlgn="base">
              <a:spcBef>
                <a:spcPct val="0"/>
              </a:spcBef>
              <a:spcAft>
                <a:spcPct val="0"/>
              </a:spcAft>
              <a:buSzPct val="75000"/>
              <a:buChar char="–"/>
              <a:defRPr sz="1600">
                <a:solidFill>
                  <a:schemeClr val="tx1"/>
                </a:solidFill>
                <a:latin typeface="+mn-lt"/>
                <a:ea typeface="+mn-ea"/>
              </a:defRPr>
            </a:lvl6pPr>
            <a:lvl7pPr marL="1495267" indent="-149051" algn="l" defTabSz="894305" rtl="0" fontAlgn="base">
              <a:spcBef>
                <a:spcPct val="0"/>
              </a:spcBef>
              <a:spcAft>
                <a:spcPct val="0"/>
              </a:spcAft>
              <a:buSzPct val="75000"/>
              <a:buChar char="–"/>
              <a:defRPr sz="1600">
                <a:solidFill>
                  <a:schemeClr val="tx1"/>
                </a:solidFill>
                <a:latin typeface="+mn-lt"/>
                <a:ea typeface="+mn-ea"/>
              </a:defRPr>
            </a:lvl7pPr>
            <a:lvl8pPr marL="1951937" indent="-149051" algn="l" defTabSz="894305" rtl="0" fontAlgn="base">
              <a:spcBef>
                <a:spcPct val="0"/>
              </a:spcBef>
              <a:spcAft>
                <a:spcPct val="0"/>
              </a:spcAft>
              <a:buSzPct val="75000"/>
              <a:buChar char="–"/>
              <a:defRPr sz="1600">
                <a:solidFill>
                  <a:schemeClr val="tx1"/>
                </a:solidFill>
                <a:latin typeface="+mn-lt"/>
                <a:ea typeface="+mn-ea"/>
              </a:defRPr>
            </a:lvl8pPr>
            <a:lvl9pPr marL="2408604" indent="-149051" algn="l" defTabSz="894305" rtl="0" fontAlgn="base">
              <a:spcBef>
                <a:spcPct val="0"/>
              </a:spcBef>
              <a:spcAft>
                <a:spcPct val="0"/>
              </a:spcAft>
              <a:buSzPct val="75000"/>
              <a:buChar char="–"/>
              <a:defRPr sz="1600">
                <a:solidFill>
                  <a:schemeClr val="tx1"/>
                </a:solidFill>
                <a:latin typeface="+mn-lt"/>
                <a:ea typeface="+mn-ea"/>
              </a:defRPr>
            </a:lvl9pPr>
          </a:lstStyle>
          <a:p>
            <a:r>
              <a:rPr lang="en-US" dirty="0" smtClean="0"/>
              <a:t>Come up with price/quantity contribution by averaging DRG results by spending per DRG</a:t>
            </a:r>
            <a:endParaRPr lang="en-US" dirty="0"/>
          </a:p>
        </p:txBody>
      </p:sp>
      <p:sp>
        <p:nvSpPr>
          <p:cNvPr id="17" name="TextBox 16"/>
          <p:cNvSpPr txBox="1"/>
          <p:nvPr/>
        </p:nvSpPr>
        <p:spPr>
          <a:xfrm>
            <a:off x="0" y="6523319"/>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270626332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Decomposition Results</a:t>
            </a:r>
            <a:endParaRPr lang="en-US" dirty="0"/>
          </a:p>
        </p:txBody>
      </p:sp>
      <p:sp>
        <p:nvSpPr>
          <p:cNvPr id="4" name="Slide Number Placeholder 3"/>
          <p:cNvSpPr>
            <a:spLocks noGrp="1"/>
          </p:cNvSpPr>
          <p:nvPr>
            <p:ph type="sldNum" sz="quarter" idx="10"/>
          </p:nvPr>
        </p:nvSpPr>
        <p:spPr/>
        <p:txBody>
          <a:bodyPr/>
          <a:lstStyle/>
          <a:p>
            <a:fld id="{B8CFF181-2F3B-4AA1-9654-173B98EB0EB6}" type="slidenum">
              <a:rPr lang="en-US" smtClean="0"/>
              <a:pPr/>
              <a:t>22</a:t>
            </a:fld>
            <a:endParaRPr lang="en-US"/>
          </a:p>
        </p:txBody>
      </p:sp>
      <p:sp>
        <p:nvSpPr>
          <p:cNvPr id="3" name="Rectangle 2"/>
          <p:cNvSpPr/>
          <p:nvPr/>
        </p:nvSpPr>
        <p:spPr>
          <a:xfrm>
            <a:off x="-8196" y="5079724"/>
            <a:ext cx="8961438" cy="274579"/>
          </a:xfrm>
          <a:prstGeom prst="rect">
            <a:avLst/>
          </a:prstGeom>
          <a:solidFill>
            <a:srgbClr val="FF0000">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565788081"/>
              </p:ext>
            </p:extLst>
          </p:nvPr>
        </p:nvGraphicFramePr>
        <p:xfrm>
          <a:off x="16770" y="1502054"/>
          <a:ext cx="8944347" cy="3996660"/>
        </p:xfrm>
        <a:graphic>
          <a:graphicData uri="http://schemas.openxmlformats.org/drawingml/2006/table">
            <a:tbl>
              <a:tblPr/>
              <a:tblGrid>
                <a:gridCol w="4459436"/>
                <a:gridCol w="833782"/>
                <a:gridCol w="682657"/>
                <a:gridCol w="722490"/>
                <a:gridCol w="77551"/>
                <a:gridCol w="743815"/>
                <a:gridCol w="682657"/>
                <a:gridCol w="741959"/>
              </a:tblGrid>
              <a:tr h="187418">
                <a:tc>
                  <a:txBody>
                    <a:bodyPr/>
                    <a:lstStyle/>
                    <a:p>
                      <a:pPr algn="l" fontAlgn="b"/>
                      <a:r>
                        <a:rPr lang="en-US" sz="1200" b="0" i="0" u="none" strike="noStrike" dirty="0">
                          <a:solidFill>
                            <a:srgbClr val="000000"/>
                          </a:solidFill>
                          <a:effectLst/>
                          <a:latin typeface="Calibri" panose="020F0502020204030204" pitchFamily="34" charset="0"/>
                        </a:rPr>
                        <a:t> </a:t>
                      </a:r>
                    </a:p>
                  </a:txBody>
                  <a:tcPr marL="7809" marR="7809" marT="780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7809" marR="7809" marT="780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7809" marR="7809" marT="780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7809" marR="7809" marT="780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7809" marR="7809" marT="780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7809" marR="7809" marT="780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7809" marR="7809" marT="780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7809" marR="7809" marT="7809" marB="0" anchor="b">
                    <a:lnL>
                      <a:noFill/>
                    </a:lnL>
                    <a:lnR>
                      <a:noFill/>
                    </a:lnR>
                    <a:lnT>
                      <a:noFill/>
                    </a:lnT>
                    <a:lnB w="25400" cap="flat" cmpd="dbl" algn="ctr">
                      <a:solidFill>
                        <a:srgbClr val="000000"/>
                      </a:solidFill>
                      <a:prstDash val="solid"/>
                      <a:round/>
                      <a:headEnd type="none" w="med" len="med"/>
                      <a:tailEnd type="none" w="med" len="med"/>
                    </a:lnB>
                  </a:tcPr>
                </a:tc>
              </a:tr>
              <a:tr h="187418">
                <a:tc>
                  <a:txBody>
                    <a:bodyPr/>
                    <a:lstStyle/>
                    <a:p>
                      <a:pPr algn="l"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809" marR="7809" marT="780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w="25400" cap="flat" cmpd="dbl"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809" marR="7809" marT="780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09">
                <a:tc>
                  <a:txBody>
                    <a:bodyPr/>
                    <a:lstStyle/>
                    <a:p>
                      <a:pPr algn="l" fontAlgn="b"/>
                      <a:endParaRPr lang="en-US" sz="1200" b="0" i="0" u="none" strike="noStrike" dirty="0">
                        <a:solidFill>
                          <a:srgbClr val="000000"/>
                        </a:solidFill>
                        <a:effectLst/>
                        <a:latin typeface="Calibri" panose="020F0502020204030204" pitchFamily="34" charset="0"/>
                      </a:endParaRPr>
                    </a:p>
                  </a:txBody>
                  <a:tcPr marL="7809" marR="7809" marT="7809" marB="0" anchor="b">
                    <a:lnL>
                      <a:noFill/>
                    </a:lnL>
                    <a:lnR>
                      <a:noFill/>
                    </a:lnR>
                    <a:lnT>
                      <a:noFill/>
                    </a:lnT>
                    <a:lnB>
                      <a:noFill/>
                    </a:lnB>
                  </a:tcPr>
                </a:tc>
                <a:tc gridSpan="3">
                  <a:txBody>
                    <a:bodyPr/>
                    <a:lstStyle/>
                    <a:p>
                      <a:pPr algn="ctr" fontAlgn="b"/>
                      <a:r>
                        <a:rPr lang="en-US" sz="1200" b="1" i="0" u="none" strike="noStrike" dirty="0">
                          <a:solidFill>
                            <a:srgbClr val="000000"/>
                          </a:solidFill>
                          <a:effectLst/>
                          <a:latin typeface="Calibri" panose="020F0502020204030204" pitchFamily="34" charset="0"/>
                        </a:rPr>
                        <a:t>Private</a:t>
                      </a:r>
                    </a:p>
                  </a:txBody>
                  <a:tcPr marL="7809" marR="7809" marT="7809"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fontAlgn="b"/>
                      <a:r>
                        <a:rPr lang="en-US" sz="1200" b="1" i="0" u="none" strike="noStrike" dirty="0">
                          <a:solidFill>
                            <a:srgbClr val="000000"/>
                          </a:solidFill>
                          <a:effectLst/>
                          <a:latin typeface="Calibri" panose="020F0502020204030204" pitchFamily="34" charset="0"/>
                        </a:rPr>
                        <a:t> </a:t>
                      </a:r>
                    </a:p>
                  </a:txBody>
                  <a:tcPr marL="7809" marR="7809" marT="7809"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3">
                  <a:txBody>
                    <a:bodyPr/>
                    <a:lstStyle/>
                    <a:p>
                      <a:pPr algn="ctr" fontAlgn="b"/>
                      <a:r>
                        <a:rPr lang="en-US" sz="1200" b="1" i="0" u="none" strike="noStrike">
                          <a:solidFill>
                            <a:srgbClr val="000000"/>
                          </a:solidFill>
                          <a:effectLst/>
                          <a:latin typeface="Calibri" panose="020F0502020204030204" pitchFamily="34" charset="0"/>
                        </a:rPr>
                        <a:t>Medicare</a:t>
                      </a:r>
                    </a:p>
                  </a:txBody>
                  <a:tcPr marL="7809" marR="7809" marT="7809"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r h="359218">
                <a:tc>
                  <a:txBody>
                    <a:bodyPr/>
                    <a:lstStyle/>
                    <a:p>
                      <a:pPr algn="l"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a:noFill/>
                    </a:lnT>
                    <a:lnB>
                      <a:noFill/>
                    </a:lnB>
                  </a:tcPr>
                </a:tc>
                <a:tc>
                  <a:txBody>
                    <a:bodyPr/>
                    <a:lstStyle/>
                    <a:p>
                      <a:pPr algn="ctr" fontAlgn="b"/>
                      <a:r>
                        <a:rPr lang="en-US" sz="1200" b="1" i="0" u="none" strike="noStrike">
                          <a:solidFill>
                            <a:srgbClr val="000000"/>
                          </a:solidFill>
                          <a:effectLst/>
                          <a:latin typeface="Calibri" panose="020F0502020204030204" pitchFamily="34" charset="0"/>
                        </a:rPr>
                        <a:t>Share Price</a:t>
                      </a:r>
                    </a:p>
                  </a:txBody>
                  <a:tcPr marL="7809" marR="7809" marT="780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Share Quantity</a:t>
                      </a:r>
                    </a:p>
                  </a:txBody>
                  <a:tcPr marL="7809" marR="7809" marT="780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Share Covariance</a:t>
                      </a:r>
                    </a:p>
                  </a:txBody>
                  <a:tcPr marL="7809" marR="7809" marT="780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 </a:t>
                      </a:r>
                    </a:p>
                  </a:txBody>
                  <a:tcPr marL="7809" marR="7809" marT="7809"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a:solidFill>
                            <a:srgbClr val="000000"/>
                          </a:solidFill>
                          <a:effectLst/>
                          <a:latin typeface="Calibri" panose="020F0502020204030204" pitchFamily="34" charset="0"/>
                        </a:rPr>
                        <a:t>Share Price</a:t>
                      </a:r>
                    </a:p>
                  </a:txBody>
                  <a:tcPr marL="7809" marR="7809" marT="780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Share Quantity</a:t>
                      </a:r>
                    </a:p>
                  </a:txBody>
                  <a:tcPr marL="7809" marR="7809" marT="780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Share Covariance</a:t>
                      </a:r>
                    </a:p>
                  </a:txBody>
                  <a:tcPr marL="7809" marR="7809" marT="7809" marB="0" anchor="b">
                    <a:lnL>
                      <a:noFill/>
                    </a:lnL>
                    <a:lnR>
                      <a:noFill/>
                    </a:lnR>
                    <a:lnT>
                      <a:noFill/>
                    </a:lnT>
                    <a:lnB w="6350" cap="flat" cmpd="sng" algn="ctr">
                      <a:solidFill>
                        <a:srgbClr val="000000"/>
                      </a:solidFill>
                      <a:prstDash val="solid"/>
                      <a:round/>
                      <a:headEnd type="none" w="med" len="med"/>
                      <a:tailEnd type="none" w="med" len="med"/>
                    </a:lnB>
                  </a:tcPr>
                </a:tc>
              </a:tr>
              <a:tr h="179609">
                <a:tc>
                  <a:txBody>
                    <a:bodyPr/>
                    <a:lstStyle/>
                    <a:p>
                      <a:pPr algn="l"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w="6350" cap="flat" cmpd="sng" algn="ctr">
                      <a:no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w="6350" cap="flat" cmpd="sng" algn="ctr">
                      <a:solidFill>
                        <a:srgbClr val="000000"/>
                      </a:solidFill>
                      <a:prstDash val="solid"/>
                      <a:round/>
                      <a:headEnd type="none" w="med" len="med"/>
                      <a:tailEnd type="none" w="med" len="med"/>
                    </a:lnT>
                    <a:lnB>
                      <a:noFill/>
                    </a:lnB>
                  </a:tcPr>
                </a:tc>
              </a:tr>
              <a:tr h="179609">
                <a:tc>
                  <a:txBody>
                    <a:bodyPr/>
                    <a:lstStyle/>
                    <a:p>
                      <a:pPr algn="l" fontAlgn="b"/>
                      <a:r>
                        <a:rPr lang="en-US" sz="1200" b="0" i="0" u="none" strike="noStrike">
                          <a:solidFill>
                            <a:srgbClr val="000000"/>
                          </a:solidFill>
                          <a:effectLst/>
                          <a:latin typeface="Calibri" panose="020F0502020204030204" pitchFamily="34" charset="0"/>
                        </a:rPr>
                        <a:t>Cardiac valve &amp; oth maj cardiothoracic proc w/o card cath w CC</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51.2%</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17.8%</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31.0%</a:t>
                      </a:r>
                    </a:p>
                  </a:txBody>
                  <a:tcPr marL="7809" marR="7809" marT="780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11.7%</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48.1%</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40.3%</a:t>
                      </a:r>
                    </a:p>
                  </a:txBody>
                  <a:tcPr marL="7809" marR="7809" marT="7809" marB="0" anchor="b">
                    <a:lnL>
                      <a:noFill/>
                    </a:lnL>
                    <a:lnR>
                      <a:noFill/>
                    </a:lnR>
                    <a:lnT>
                      <a:noFill/>
                    </a:lnT>
                    <a:lnB>
                      <a:noFill/>
                    </a:lnB>
                  </a:tcPr>
                </a:tc>
              </a:tr>
              <a:tr h="179609">
                <a:tc>
                  <a:txBody>
                    <a:bodyPr/>
                    <a:lstStyle/>
                    <a:p>
                      <a:pPr algn="l" fontAlgn="b"/>
                      <a:r>
                        <a:rPr lang="en-US" sz="1200" b="0" i="0" u="none" strike="noStrike" dirty="0">
                          <a:solidFill>
                            <a:srgbClr val="000000"/>
                          </a:solidFill>
                          <a:effectLst/>
                          <a:latin typeface="Calibri" panose="020F0502020204030204" pitchFamily="34" charset="0"/>
                        </a:rPr>
                        <a:t>Cardiac valve &amp; </a:t>
                      </a:r>
                      <a:r>
                        <a:rPr lang="en-US" sz="1200" b="0" i="0" u="none" strike="noStrike" dirty="0" err="1">
                          <a:solidFill>
                            <a:srgbClr val="000000"/>
                          </a:solidFill>
                          <a:effectLst/>
                          <a:latin typeface="Calibri" panose="020F0502020204030204" pitchFamily="34" charset="0"/>
                        </a:rPr>
                        <a:t>oth</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maj</a:t>
                      </a:r>
                      <a:r>
                        <a:rPr lang="en-US" sz="1200" b="0" i="0" u="none" strike="noStrike" dirty="0">
                          <a:solidFill>
                            <a:srgbClr val="000000"/>
                          </a:solidFill>
                          <a:effectLst/>
                          <a:latin typeface="Calibri" panose="020F0502020204030204" pitchFamily="34" charset="0"/>
                        </a:rPr>
                        <a:t> cardiothoracic proc w/o card </a:t>
                      </a:r>
                      <a:r>
                        <a:rPr lang="en-US" sz="1200" b="0" i="0" u="none" strike="noStrike" dirty="0" err="1">
                          <a:solidFill>
                            <a:srgbClr val="000000"/>
                          </a:solidFill>
                          <a:effectLst/>
                          <a:latin typeface="Calibri" panose="020F0502020204030204" pitchFamily="34" charset="0"/>
                        </a:rPr>
                        <a:t>cath</a:t>
                      </a:r>
                      <a:r>
                        <a:rPr lang="en-US" sz="1200" b="0" i="0" u="none" strike="noStrike" dirty="0">
                          <a:solidFill>
                            <a:srgbClr val="000000"/>
                          </a:solidFill>
                          <a:effectLst/>
                          <a:latin typeface="Calibri" panose="020F0502020204030204" pitchFamily="34" charset="0"/>
                        </a:rPr>
                        <a:t> w MCC</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50.4%</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13.4%</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36.2%</a:t>
                      </a:r>
                    </a:p>
                  </a:txBody>
                  <a:tcPr marL="7809" marR="7809" marT="780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11.3%</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46.8%</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41.8%</a:t>
                      </a:r>
                    </a:p>
                  </a:txBody>
                  <a:tcPr marL="7809" marR="7809" marT="7809" marB="0" anchor="b">
                    <a:lnL>
                      <a:noFill/>
                    </a:lnL>
                    <a:lnR>
                      <a:noFill/>
                    </a:lnR>
                    <a:lnT>
                      <a:noFill/>
                    </a:lnT>
                    <a:lnB>
                      <a:noFill/>
                    </a:lnB>
                  </a:tcPr>
                </a:tc>
              </a:tr>
              <a:tr h="179609">
                <a:tc>
                  <a:txBody>
                    <a:bodyPr/>
                    <a:lstStyle/>
                    <a:p>
                      <a:pPr algn="l" fontAlgn="b"/>
                      <a:r>
                        <a:rPr lang="en-US" sz="1200" b="0" i="0" u="none" strike="noStrike">
                          <a:solidFill>
                            <a:srgbClr val="000000"/>
                          </a:solidFill>
                          <a:effectLst/>
                          <a:latin typeface="Calibri" panose="020F0502020204030204" pitchFamily="34" charset="0"/>
                        </a:rPr>
                        <a:t>Cellulitis w/o MCC</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39.2%</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97.4%</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-36.6%</a:t>
                      </a:r>
                    </a:p>
                  </a:txBody>
                  <a:tcPr marL="7809" marR="7809" marT="780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7.3%</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96.8%</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-4.1%</a:t>
                      </a:r>
                    </a:p>
                  </a:txBody>
                  <a:tcPr marL="7809" marR="7809" marT="7809" marB="0" anchor="b">
                    <a:lnL>
                      <a:noFill/>
                    </a:lnL>
                    <a:lnR>
                      <a:noFill/>
                    </a:lnR>
                    <a:lnT>
                      <a:noFill/>
                    </a:lnT>
                    <a:lnB>
                      <a:noFill/>
                    </a:lnB>
                  </a:tcPr>
                </a:tc>
              </a:tr>
              <a:tr h="179609">
                <a:tc>
                  <a:txBody>
                    <a:bodyPr/>
                    <a:lstStyle/>
                    <a:p>
                      <a:pPr algn="l" fontAlgn="b"/>
                      <a:r>
                        <a:rPr lang="en-US" sz="1200" b="0" i="0" u="none" strike="noStrike">
                          <a:solidFill>
                            <a:srgbClr val="000000"/>
                          </a:solidFill>
                          <a:effectLst/>
                          <a:latin typeface="Calibri" panose="020F0502020204030204" pitchFamily="34" charset="0"/>
                        </a:rPr>
                        <a:t>Circulatory disorders except AMI, w card cath w/o MCC</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43.6%</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60.2%</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-3.8%</a:t>
                      </a:r>
                    </a:p>
                  </a:txBody>
                  <a:tcPr marL="7809" marR="7809" marT="780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6.6%</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101.1%</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-7.7%</a:t>
                      </a:r>
                    </a:p>
                  </a:txBody>
                  <a:tcPr marL="7809" marR="7809" marT="7809" marB="0" anchor="b">
                    <a:lnL>
                      <a:noFill/>
                    </a:lnL>
                    <a:lnR>
                      <a:noFill/>
                    </a:lnR>
                    <a:lnT>
                      <a:noFill/>
                    </a:lnT>
                    <a:lnB>
                      <a:noFill/>
                    </a:lnB>
                  </a:tcPr>
                </a:tc>
              </a:tr>
              <a:tr h="179609">
                <a:tc>
                  <a:txBody>
                    <a:bodyPr/>
                    <a:lstStyle/>
                    <a:p>
                      <a:pPr algn="l" fontAlgn="b"/>
                      <a:r>
                        <a:rPr lang="en-US" sz="1200" b="0" i="0" u="none" strike="noStrike">
                          <a:solidFill>
                            <a:srgbClr val="000000"/>
                          </a:solidFill>
                          <a:effectLst/>
                          <a:latin typeface="Calibri" panose="020F0502020204030204" pitchFamily="34" charset="0"/>
                        </a:rPr>
                        <a:t>Coronary bypass w cardiac cath w/o MCC</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56.1%</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14.2%</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29.8%</a:t>
                      </a:r>
                    </a:p>
                  </a:txBody>
                  <a:tcPr marL="7809" marR="7809" marT="780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6.1%</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72.2%</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21.7%</a:t>
                      </a:r>
                    </a:p>
                  </a:txBody>
                  <a:tcPr marL="7809" marR="7809" marT="7809" marB="0" anchor="b">
                    <a:lnL>
                      <a:noFill/>
                    </a:lnL>
                    <a:lnR>
                      <a:noFill/>
                    </a:lnR>
                    <a:lnT>
                      <a:noFill/>
                    </a:lnT>
                    <a:lnB>
                      <a:noFill/>
                    </a:lnB>
                  </a:tcPr>
                </a:tc>
              </a:tr>
              <a:tr h="179609">
                <a:tc>
                  <a:txBody>
                    <a:bodyPr/>
                    <a:lstStyle/>
                    <a:p>
                      <a:pPr algn="l" fontAlgn="b"/>
                      <a:r>
                        <a:rPr lang="en-US" sz="1200" b="0" i="0" u="none" strike="noStrike">
                          <a:solidFill>
                            <a:srgbClr val="000000"/>
                          </a:solidFill>
                          <a:effectLst/>
                          <a:latin typeface="Calibri" panose="020F0502020204030204" pitchFamily="34" charset="0"/>
                        </a:rPr>
                        <a:t>Craniotomy &amp; endovascular intracranial procedures w MCC</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40.8%</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19.0%</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40.2%</a:t>
                      </a:r>
                    </a:p>
                  </a:txBody>
                  <a:tcPr marL="7809" marR="7809" marT="780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7.8%</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54.5%</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37.8%</a:t>
                      </a:r>
                    </a:p>
                  </a:txBody>
                  <a:tcPr marL="7809" marR="7809" marT="7809" marB="0" anchor="b">
                    <a:lnL>
                      <a:noFill/>
                    </a:lnL>
                    <a:lnR>
                      <a:noFill/>
                    </a:lnR>
                    <a:lnT>
                      <a:noFill/>
                    </a:lnT>
                    <a:lnB>
                      <a:noFill/>
                    </a:lnB>
                  </a:tcPr>
                </a:tc>
              </a:tr>
              <a:tr h="179609">
                <a:tc>
                  <a:txBody>
                    <a:bodyPr/>
                    <a:lstStyle/>
                    <a:p>
                      <a:pPr algn="l" fontAlgn="b"/>
                      <a:r>
                        <a:rPr lang="en-US" sz="1200" b="0" i="0" u="none" strike="noStrike">
                          <a:solidFill>
                            <a:srgbClr val="000000"/>
                          </a:solidFill>
                          <a:effectLst/>
                          <a:latin typeface="Calibri" panose="020F0502020204030204" pitchFamily="34" charset="0"/>
                        </a:rPr>
                        <a:t>Esophagitis, gastroent &amp; misc digest disorders w/o MCC</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57.7%</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80.3%</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-38.0%</a:t>
                      </a:r>
                    </a:p>
                  </a:txBody>
                  <a:tcPr marL="7809" marR="7809" marT="780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10.7%</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104.3%</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-15.0%</a:t>
                      </a:r>
                    </a:p>
                  </a:txBody>
                  <a:tcPr marL="7809" marR="7809" marT="7809" marB="0" anchor="b">
                    <a:lnL>
                      <a:noFill/>
                    </a:lnL>
                    <a:lnR>
                      <a:noFill/>
                    </a:lnR>
                    <a:lnT>
                      <a:noFill/>
                    </a:lnT>
                    <a:lnB>
                      <a:noFill/>
                    </a:lnB>
                  </a:tcPr>
                </a:tc>
              </a:tr>
              <a:tr h="179609">
                <a:tc>
                  <a:txBody>
                    <a:bodyPr/>
                    <a:lstStyle/>
                    <a:p>
                      <a:pPr algn="l" fontAlgn="b"/>
                      <a:r>
                        <a:rPr lang="en-US" sz="1200" b="0" i="0" u="none" strike="noStrike">
                          <a:solidFill>
                            <a:srgbClr val="000000"/>
                          </a:solidFill>
                          <a:effectLst/>
                          <a:latin typeface="Calibri" panose="020F0502020204030204" pitchFamily="34" charset="0"/>
                        </a:rPr>
                        <a:t>Infectious &amp; parasitic diseases w O.R. procedure w MCC</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67.2%</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5.0%</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27.8%</a:t>
                      </a:r>
                    </a:p>
                  </a:txBody>
                  <a:tcPr marL="7809" marR="7809" marT="780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9.0%</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62.4%</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28.6%</a:t>
                      </a:r>
                    </a:p>
                  </a:txBody>
                  <a:tcPr marL="7809" marR="7809" marT="7809" marB="0" anchor="b">
                    <a:lnL>
                      <a:noFill/>
                    </a:lnL>
                    <a:lnR>
                      <a:noFill/>
                    </a:lnR>
                    <a:lnT>
                      <a:noFill/>
                    </a:lnT>
                    <a:lnB>
                      <a:noFill/>
                    </a:lnB>
                  </a:tcPr>
                </a:tc>
              </a:tr>
              <a:tr h="179609">
                <a:tc>
                  <a:txBody>
                    <a:bodyPr/>
                    <a:lstStyle/>
                    <a:p>
                      <a:pPr algn="l" fontAlgn="b"/>
                      <a:r>
                        <a:rPr lang="en-US" sz="1200" b="0" i="0" u="none" strike="noStrike">
                          <a:solidFill>
                            <a:srgbClr val="000000"/>
                          </a:solidFill>
                          <a:effectLst/>
                          <a:latin typeface="Calibri" panose="020F0502020204030204" pitchFamily="34" charset="0"/>
                        </a:rPr>
                        <a:t>Kidney &amp; urinary tract infections w/o MCC</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53.8%</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87.2%</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-41.0%</a:t>
                      </a:r>
                    </a:p>
                  </a:txBody>
                  <a:tcPr marL="7809" marR="7809" marT="780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9.9%</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107.2%</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-17.0%</a:t>
                      </a:r>
                    </a:p>
                  </a:txBody>
                  <a:tcPr marL="7809" marR="7809" marT="7809" marB="0" anchor="b">
                    <a:lnL>
                      <a:noFill/>
                    </a:lnL>
                    <a:lnR>
                      <a:noFill/>
                    </a:lnR>
                    <a:lnT>
                      <a:noFill/>
                    </a:lnT>
                    <a:lnB>
                      <a:noFill/>
                    </a:lnB>
                  </a:tcPr>
                </a:tc>
              </a:tr>
              <a:tr h="179609">
                <a:tc>
                  <a:txBody>
                    <a:bodyPr/>
                    <a:lstStyle/>
                    <a:p>
                      <a:pPr algn="l" fontAlgn="b"/>
                      <a:r>
                        <a:rPr lang="en-US" sz="1200" b="0" i="0" u="none" strike="noStrike">
                          <a:solidFill>
                            <a:srgbClr val="000000"/>
                          </a:solidFill>
                          <a:effectLst/>
                          <a:latin typeface="Calibri" panose="020F0502020204030204" pitchFamily="34" charset="0"/>
                        </a:rPr>
                        <a:t>Major cardiovasc procedures w MCC or thoracic aortic anuerysm repair</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59.7%</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9.6%</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30.7%</a:t>
                      </a:r>
                    </a:p>
                  </a:txBody>
                  <a:tcPr marL="7809" marR="7809" marT="780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11.7%</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52.1%</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36.3%</a:t>
                      </a:r>
                    </a:p>
                  </a:txBody>
                  <a:tcPr marL="7809" marR="7809" marT="7809" marB="0" anchor="b">
                    <a:lnL>
                      <a:noFill/>
                    </a:lnL>
                    <a:lnR>
                      <a:noFill/>
                    </a:lnR>
                    <a:lnT>
                      <a:noFill/>
                    </a:lnT>
                    <a:lnB>
                      <a:noFill/>
                    </a:lnB>
                  </a:tcPr>
                </a:tc>
              </a:tr>
              <a:tr h="179609">
                <a:tc>
                  <a:txBody>
                    <a:bodyPr/>
                    <a:lstStyle/>
                    <a:p>
                      <a:pPr algn="l" fontAlgn="b"/>
                      <a:r>
                        <a:rPr lang="en-US" sz="1200" b="0" i="0" u="none" strike="noStrike">
                          <a:solidFill>
                            <a:srgbClr val="000000"/>
                          </a:solidFill>
                          <a:effectLst/>
                          <a:latin typeface="Calibri" panose="020F0502020204030204" pitchFamily="34" charset="0"/>
                        </a:rPr>
                        <a:t>Major cardiovascular procedures w/o MCC</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52.1%</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26.5%</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21.3%</a:t>
                      </a:r>
                    </a:p>
                  </a:txBody>
                  <a:tcPr marL="7809" marR="7809" marT="780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10.9%</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69.6%</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19.5%</a:t>
                      </a:r>
                    </a:p>
                  </a:txBody>
                  <a:tcPr marL="7809" marR="7809" marT="7809" marB="0" anchor="b">
                    <a:lnL>
                      <a:noFill/>
                    </a:lnL>
                    <a:lnR>
                      <a:noFill/>
                    </a:lnR>
                    <a:lnT>
                      <a:noFill/>
                    </a:lnT>
                    <a:lnB>
                      <a:noFill/>
                    </a:lnB>
                  </a:tcPr>
                </a:tc>
              </a:tr>
              <a:tr h="179609">
                <a:tc>
                  <a:txBody>
                    <a:bodyPr/>
                    <a:lstStyle/>
                    <a:p>
                      <a:pPr algn="l" fontAlgn="b"/>
                      <a:r>
                        <a:rPr lang="en-US" sz="1200" b="0" i="0" u="none" strike="noStrike">
                          <a:solidFill>
                            <a:srgbClr val="000000"/>
                          </a:solidFill>
                          <a:effectLst/>
                          <a:latin typeface="Calibri" panose="020F0502020204030204" pitchFamily="34" charset="0"/>
                        </a:rPr>
                        <a:t>Major joint replacement or reattachment of lower extremity w/o MCC</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55.4%</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73.6%</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-28.9%</a:t>
                      </a:r>
                    </a:p>
                  </a:txBody>
                  <a:tcPr marL="7809" marR="7809" marT="780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12.3%</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101.7%</a:t>
                      </a:r>
                    </a:p>
                  </a:txBody>
                  <a:tcPr marL="7809" marR="7809" marT="780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-14.0%</a:t>
                      </a:r>
                    </a:p>
                  </a:txBody>
                  <a:tcPr marL="7809" marR="7809" marT="7809" marB="0" anchor="b">
                    <a:lnL>
                      <a:noFill/>
                    </a:lnL>
                    <a:lnR>
                      <a:noFill/>
                    </a:lnR>
                    <a:lnT>
                      <a:noFill/>
                    </a:lnT>
                    <a:lnB>
                      <a:noFill/>
                    </a:lnB>
                  </a:tcPr>
                </a:tc>
              </a:tr>
              <a:tr h="179609">
                <a:tc>
                  <a:txBody>
                    <a:bodyPr/>
                    <a:lstStyle/>
                    <a:p>
                      <a:pPr algn="l"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809" marR="7809" marT="7809" marB="0" anchor="b">
                    <a:lnL>
                      <a:noFill/>
                    </a:lnL>
                    <a:lnR>
                      <a:noFill/>
                    </a:lnR>
                    <a:lnT>
                      <a:noFill/>
                    </a:lnT>
                    <a:lnB>
                      <a:noFill/>
                    </a:lnB>
                  </a:tcPr>
                </a:tc>
              </a:tr>
              <a:tr h="179609">
                <a:tc>
                  <a:txBody>
                    <a:bodyPr/>
                    <a:lstStyle/>
                    <a:p>
                      <a:pPr algn="l" fontAlgn="b"/>
                      <a:r>
                        <a:rPr lang="en-US" sz="1200" b="0" i="1" u="none" strike="noStrike">
                          <a:solidFill>
                            <a:srgbClr val="000000"/>
                          </a:solidFill>
                          <a:effectLst/>
                          <a:latin typeface="Calibri" panose="020F0502020204030204" pitchFamily="34" charset="0"/>
                        </a:rPr>
                        <a:t>Average Shares (weighted by spending)</a:t>
                      </a:r>
                    </a:p>
                  </a:txBody>
                  <a:tcPr marL="7809" marR="7809" marT="7809" marB="0" anchor="b">
                    <a:lnL>
                      <a:noFill/>
                    </a:lnL>
                    <a:lnR>
                      <a:noFill/>
                    </a:lnR>
                    <a:lnT>
                      <a:noFill/>
                    </a:lnT>
                    <a:lnB>
                      <a:noFill/>
                    </a:lnB>
                  </a:tcPr>
                </a:tc>
                <a:tc>
                  <a:txBody>
                    <a:bodyPr/>
                    <a:lstStyle/>
                    <a:p>
                      <a:pPr algn="ctr" fontAlgn="b"/>
                      <a:r>
                        <a:rPr lang="en-US" sz="1200" b="0" i="1" u="none" strike="noStrike">
                          <a:solidFill>
                            <a:srgbClr val="000000"/>
                          </a:solidFill>
                          <a:effectLst/>
                          <a:latin typeface="Calibri" panose="020F0502020204030204" pitchFamily="34" charset="0"/>
                        </a:rPr>
                        <a:t>45.9%</a:t>
                      </a:r>
                    </a:p>
                  </a:txBody>
                  <a:tcPr marL="7809" marR="7809" marT="7809" marB="0" anchor="b">
                    <a:lnL>
                      <a:noFill/>
                    </a:lnL>
                    <a:lnR>
                      <a:noFill/>
                    </a:lnR>
                    <a:lnT>
                      <a:noFill/>
                    </a:lnT>
                    <a:lnB>
                      <a:noFill/>
                    </a:lnB>
                  </a:tcPr>
                </a:tc>
                <a:tc>
                  <a:txBody>
                    <a:bodyPr/>
                    <a:lstStyle/>
                    <a:p>
                      <a:pPr algn="ctr" fontAlgn="b"/>
                      <a:r>
                        <a:rPr lang="en-US" sz="1200" b="0" i="1" u="none" strike="noStrike">
                          <a:solidFill>
                            <a:srgbClr val="000000"/>
                          </a:solidFill>
                          <a:effectLst/>
                          <a:latin typeface="Calibri" panose="020F0502020204030204" pitchFamily="34" charset="0"/>
                        </a:rPr>
                        <a:t>36.2%</a:t>
                      </a:r>
                    </a:p>
                  </a:txBody>
                  <a:tcPr marL="7809" marR="7809" marT="7809" marB="0" anchor="b">
                    <a:lnL>
                      <a:noFill/>
                    </a:lnL>
                    <a:lnR>
                      <a:noFill/>
                    </a:lnR>
                    <a:lnT>
                      <a:noFill/>
                    </a:lnT>
                    <a:lnB>
                      <a:noFill/>
                    </a:lnB>
                  </a:tcPr>
                </a:tc>
                <a:tc>
                  <a:txBody>
                    <a:bodyPr/>
                    <a:lstStyle/>
                    <a:p>
                      <a:pPr algn="ctr" fontAlgn="b"/>
                      <a:r>
                        <a:rPr lang="en-US" sz="1200" b="0" i="1" u="none" strike="noStrike">
                          <a:solidFill>
                            <a:srgbClr val="000000"/>
                          </a:solidFill>
                          <a:effectLst/>
                          <a:latin typeface="Calibri" panose="020F0502020204030204" pitchFamily="34" charset="0"/>
                        </a:rPr>
                        <a:t>17.9%</a:t>
                      </a:r>
                    </a:p>
                  </a:txBody>
                  <a:tcPr marL="7809" marR="7809" marT="7809" marB="0" anchor="b">
                    <a:lnL>
                      <a:noFill/>
                    </a:lnL>
                    <a:lnR>
                      <a:noFill/>
                    </a:lnR>
                    <a:lnT>
                      <a:noFill/>
                    </a:lnT>
                    <a:lnB>
                      <a:noFill/>
                    </a:lnB>
                  </a:tcPr>
                </a:tc>
                <a:tc>
                  <a:txBody>
                    <a:bodyPr/>
                    <a:lstStyle/>
                    <a:p>
                      <a:pPr algn="ctr" fontAlgn="b"/>
                      <a:endParaRPr lang="en-US" sz="1200" b="0" i="1" u="none" strike="noStrike">
                        <a:solidFill>
                          <a:srgbClr val="000000"/>
                        </a:solidFill>
                        <a:effectLst/>
                        <a:latin typeface="Calibri" panose="020F0502020204030204" pitchFamily="34" charset="0"/>
                      </a:endParaRPr>
                    </a:p>
                  </a:txBody>
                  <a:tcPr marL="7809" marR="7809" marT="7809" marB="0" anchor="b">
                    <a:lnL>
                      <a:noFill/>
                    </a:lnL>
                    <a:lnR>
                      <a:noFill/>
                    </a:lnR>
                    <a:lnT>
                      <a:noFill/>
                    </a:lnT>
                    <a:lnB>
                      <a:noFill/>
                    </a:lnB>
                  </a:tcPr>
                </a:tc>
                <a:tc>
                  <a:txBody>
                    <a:bodyPr/>
                    <a:lstStyle/>
                    <a:p>
                      <a:pPr algn="ctr" fontAlgn="b"/>
                      <a:r>
                        <a:rPr lang="en-US" sz="1200" b="0" i="1" u="none" strike="noStrike">
                          <a:solidFill>
                            <a:srgbClr val="000000"/>
                          </a:solidFill>
                          <a:effectLst/>
                          <a:latin typeface="Calibri" panose="020F0502020204030204" pitchFamily="34" charset="0"/>
                        </a:rPr>
                        <a:t>9.4%</a:t>
                      </a:r>
                    </a:p>
                  </a:txBody>
                  <a:tcPr marL="7809" marR="7809" marT="7809" marB="0" anchor="b">
                    <a:lnL>
                      <a:noFill/>
                    </a:lnL>
                    <a:lnR>
                      <a:noFill/>
                    </a:lnR>
                    <a:lnT>
                      <a:noFill/>
                    </a:lnT>
                    <a:lnB>
                      <a:noFill/>
                    </a:lnB>
                  </a:tcPr>
                </a:tc>
                <a:tc>
                  <a:txBody>
                    <a:bodyPr/>
                    <a:lstStyle/>
                    <a:p>
                      <a:pPr algn="ctr" fontAlgn="b"/>
                      <a:r>
                        <a:rPr lang="en-US" sz="1200" b="0" i="1" u="none" strike="noStrike">
                          <a:solidFill>
                            <a:srgbClr val="000000"/>
                          </a:solidFill>
                          <a:effectLst/>
                          <a:latin typeface="Calibri" panose="020F0502020204030204" pitchFamily="34" charset="0"/>
                        </a:rPr>
                        <a:t>76.6%</a:t>
                      </a:r>
                    </a:p>
                  </a:txBody>
                  <a:tcPr marL="7809" marR="7809" marT="7809" marB="0" anchor="b">
                    <a:lnL>
                      <a:noFill/>
                    </a:lnL>
                    <a:lnR>
                      <a:noFill/>
                    </a:lnR>
                    <a:lnT>
                      <a:noFill/>
                    </a:lnT>
                    <a:lnB>
                      <a:noFill/>
                    </a:lnB>
                  </a:tcPr>
                </a:tc>
                <a:tc>
                  <a:txBody>
                    <a:bodyPr/>
                    <a:lstStyle/>
                    <a:p>
                      <a:pPr algn="ctr" fontAlgn="b"/>
                      <a:r>
                        <a:rPr lang="en-US" sz="1200" b="0" i="1" u="none" strike="noStrike" dirty="0">
                          <a:solidFill>
                            <a:srgbClr val="000000"/>
                          </a:solidFill>
                          <a:effectLst/>
                          <a:latin typeface="Calibri" panose="020F0502020204030204" pitchFamily="34" charset="0"/>
                        </a:rPr>
                        <a:t>14.0%</a:t>
                      </a:r>
                    </a:p>
                  </a:txBody>
                  <a:tcPr marL="7809" marR="7809" marT="7809" marB="0" anchor="b">
                    <a:lnL>
                      <a:noFill/>
                    </a:lnL>
                    <a:lnR>
                      <a:noFill/>
                    </a:lnR>
                    <a:lnT>
                      <a:noFill/>
                    </a:lnT>
                    <a:lnB>
                      <a:noFill/>
                    </a:lnB>
                  </a:tcPr>
                </a:tc>
              </a:tr>
              <a:tr h="187418">
                <a:tc>
                  <a:txBody>
                    <a:bodyPr/>
                    <a:lstStyle/>
                    <a:p>
                      <a:pPr algn="l" fontAlgn="b"/>
                      <a:r>
                        <a:rPr lang="en-US" sz="1200" b="0" i="0" u="none" strike="noStrike">
                          <a:solidFill>
                            <a:srgbClr val="000000"/>
                          </a:solidFill>
                          <a:effectLst/>
                          <a:latin typeface="Calibri" panose="020F0502020204030204" pitchFamily="34" charset="0"/>
                        </a:rPr>
                        <a:t> </a:t>
                      </a:r>
                    </a:p>
                  </a:txBody>
                  <a:tcPr marL="7809" marR="7809" marT="780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7809" marR="7809" marT="780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7809" marR="7809" marT="780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7809" marR="7809" marT="780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7809" marR="7809" marT="780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7809" marR="7809" marT="780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7809" marR="7809" marT="780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7809" marR="7809" marT="7809" marB="0" anchor="b">
                    <a:lnL>
                      <a:noFill/>
                    </a:lnL>
                    <a:lnR>
                      <a:noFill/>
                    </a:lnR>
                    <a:lnT>
                      <a:noFill/>
                    </a:lnT>
                    <a:lnB w="25400" cap="flat" cmpd="dbl"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0" y="6523319"/>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9139343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66431" y="6511935"/>
            <a:ext cx="171171" cy="184666"/>
          </a:xfrm>
        </p:spPr>
        <p:txBody>
          <a:bodyPr/>
          <a:lstStyle/>
          <a:p>
            <a:fld id="{0B0DE3AE-FB6B-4E78-BD55-B075A3E500A2}" type="slidenum">
              <a:rPr lang="en-US" smtClean="0"/>
              <a:pPr/>
              <a:t>23</a:t>
            </a:fld>
            <a:endParaRPr lang="en-US"/>
          </a:p>
        </p:txBody>
      </p:sp>
      <p:sp>
        <p:nvSpPr>
          <p:cNvPr id="4" name="Rectangle 3"/>
          <p:cNvSpPr/>
          <p:nvPr/>
        </p:nvSpPr>
        <p:spPr>
          <a:xfrm>
            <a:off x="0" y="0"/>
            <a:ext cx="8961438" cy="2451100"/>
          </a:xfrm>
          <a:prstGeom prst="rect">
            <a:avLst/>
          </a:prstGeom>
          <a:effectLst/>
        </p:spPr>
        <p:style>
          <a:lnRef idx="1">
            <a:schemeClr val="accent1"/>
          </a:lnRef>
          <a:fillRef idx="3">
            <a:schemeClr val="accent1"/>
          </a:fillRef>
          <a:effectRef idx="2">
            <a:schemeClr val="accent1"/>
          </a:effectRef>
          <a:fontRef idx="minor">
            <a:schemeClr val="lt1"/>
          </a:fontRef>
        </p:style>
        <p:txBody>
          <a:bodyPr lIns="91332" tIns="45667" rIns="91332" bIns="45667" rtlCol="0" anchor="ctr"/>
          <a:lstStyle/>
          <a:p>
            <a:pPr algn="ctr"/>
            <a:endParaRPr lang="en-US"/>
          </a:p>
        </p:txBody>
      </p:sp>
      <p:sp>
        <p:nvSpPr>
          <p:cNvPr id="5" name="Rounded Rectangle 4"/>
          <p:cNvSpPr/>
          <p:nvPr/>
        </p:nvSpPr>
        <p:spPr>
          <a:xfrm>
            <a:off x="571500" y="1574800"/>
            <a:ext cx="7823200" cy="825500"/>
          </a:xfrm>
          <a:prstGeom prst="roundRect">
            <a:avLst/>
          </a:prstGeom>
          <a:solidFill>
            <a:srgbClr val="20008F"/>
          </a:solidFill>
          <a:effectLst/>
        </p:spPr>
        <p:style>
          <a:lnRef idx="1">
            <a:schemeClr val="accent1"/>
          </a:lnRef>
          <a:fillRef idx="3">
            <a:schemeClr val="accent1"/>
          </a:fillRef>
          <a:effectRef idx="2">
            <a:schemeClr val="accent1"/>
          </a:effectRef>
          <a:fontRef idx="minor">
            <a:schemeClr val="lt1"/>
          </a:fontRef>
        </p:style>
        <p:txBody>
          <a:bodyPr lIns="91332" tIns="45667" rIns="91332" bIns="45667" rtlCol="0" anchor="ctr"/>
          <a:lstStyle/>
          <a:p>
            <a:pPr algn="ctr"/>
            <a:endParaRPr lang="en-US"/>
          </a:p>
        </p:txBody>
      </p:sp>
      <p:sp>
        <p:nvSpPr>
          <p:cNvPr id="6" name="TextBox 5"/>
          <p:cNvSpPr txBox="1"/>
          <p:nvPr/>
        </p:nvSpPr>
        <p:spPr>
          <a:xfrm>
            <a:off x="2729424" y="1794918"/>
            <a:ext cx="3491486" cy="400110"/>
          </a:xfrm>
          <a:prstGeom prst="rect">
            <a:avLst/>
          </a:prstGeom>
          <a:noFill/>
        </p:spPr>
        <p:txBody>
          <a:bodyPr wrap="none" lIns="91332" tIns="45667" rIns="91332" bIns="45667" rtlCol="0">
            <a:spAutoFit/>
          </a:bodyPr>
          <a:lstStyle/>
          <a:p>
            <a:pPr algn="ctr"/>
            <a:r>
              <a:rPr lang="en-US" sz="2000" b="1" dirty="0">
                <a:solidFill>
                  <a:srgbClr val="FFFFFF"/>
                </a:solidFill>
              </a:rPr>
              <a:t>National Variation in Prices</a:t>
            </a:r>
          </a:p>
        </p:txBody>
      </p:sp>
      <p:sp>
        <p:nvSpPr>
          <p:cNvPr id="7" name="TextBox 6"/>
          <p:cNvSpPr txBox="1"/>
          <p:nvPr/>
        </p:nvSpPr>
        <p:spPr>
          <a:xfrm>
            <a:off x="0" y="6523319"/>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364594903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Inpatient Prices</a:t>
            </a:r>
            <a:endParaRPr lang="en-US" dirty="0"/>
          </a:p>
        </p:txBody>
      </p:sp>
      <p:sp>
        <p:nvSpPr>
          <p:cNvPr id="4" name="Slide Number Placeholder 3"/>
          <p:cNvSpPr>
            <a:spLocks noGrp="1"/>
          </p:cNvSpPr>
          <p:nvPr>
            <p:ph type="sldNum" sz="quarter" idx="10"/>
          </p:nvPr>
        </p:nvSpPr>
        <p:spPr>
          <a:xfrm>
            <a:off x="8566431" y="6511935"/>
            <a:ext cx="171171" cy="184666"/>
          </a:xfrm>
        </p:spPr>
        <p:txBody>
          <a:bodyPr/>
          <a:lstStyle/>
          <a:p>
            <a:fld id="{B8CFF181-2F3B-4AA1-9654-173B98EB0EB6}" type="slidenum">
              <a:rPr lang="en-US" smtClean="0"/>
              <a:pPr/>
              <a:t>24</a:t>
            </a:fld>
            <a:endParaRPr lang="en-US"/>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9" y="705989"/>
            <a:ext cx="7784754" cy="60154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4520"/>
          <a:stretch/>
        </p:blipFill>
        <p:spPr bwMode="auto">
          <a:xfrm>
            <a:off x="609608" y="705989"/>
            <a:ext cx="7784756" cy="9312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523319"/>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29160769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9" y="705989"/>
            <a:ext cx="7784754" cy="60154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Inpatient Prices—normalized using the wage index</a:t>
            </a:r>
            <a:endParaRPr lang="en-US" dirty="0"/>
          </a:p>
        </p:txBody>
      </p:sp>
      <p:sp>
        <p:nvSpPr>
          <p:cNvPr id="4" name="Slide Number Placeholder 3"/>
          <p:cNvSpPr>
            <a:spLocks noGrp="1"/>
          </p:cNvSpPr>
          <p:nvPr>
            <p:ph type="sldNum" sz="quarter" idx="10"/>
          </p:nvPr>
        </p:nvSpPr>
        <p:spPr>
          <a:xfrm>
            <a:off x="8566431" y="6511935"/>
            <a:ext cx="171171" cy="184666"/>
          </a:xfrm>
        </p:spPr>
        <p:txBody>
          <a:bodyPr/>
          <a:lstStyle/>
          <a:p>
            <a:fld id="{B8CFF181-2F3B-4AA1-9654-173B98EB0EB6}" type="slidenum">
              <a:rPr lang="en-US" smtClean="0"/>
              <a:pPr/>
              <a:t>25</a:t>
            </a:fld>
            <a:endParaRPr lang="en-US"/>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4251"/>
          <a:stretch/>
        </p:blipFill>
        <p:spPr bwMode="auto">
          <a:xfrm>
            <a:off x="609608" y="681109"/>
            <a:ext cx="7784756" cy="9473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523319"/>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40496424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4" y="-17978"/>
            <a:ext cx="8618537" cy="738664"/>
          </a:xfrm>
        </p:spPr>
        <p:txBody>
          <a:bodyPr/>
          <a:lstStyle/>
          <a:p>
            <a:r>
              <a:rPr lang="en-US" dirty="0" smtClean="0"/>
              <a:t>The Price of a Knee Replacement is Higher in South Dakota than it is in Manhattan</a:t>
            </a:r>
            <a:endParaRPr lang="en-US" dirty="0"/>
          </a:p>
        </p:txBody>
      </p:sp>
      <p:sp>
        <p:nvSpPr>
          <p:cNvPr id="4" name="Slide Number Placeholder 3"/>
          <p:cNvSpPr>
            <a:spLocks noGrp="1"/>
          </p:cNvSpPr>
          <p:nvPr>
            <p:ph type="sldNum" sz="quarter" idx="10"/>
          </p:nvPr>
        </p:nvSpPr>
        <p:spPr/>
        <p:txBody>
          <a:bodyPr/>
          <a:lstStyle/>
          <a:p>
            <a:fld id="{B8CFF181-2F3B-4AA1-9654-173B98EB0EB6}" type="slidenum">
              <a:rPr lang="en-US" smtClean="0"/>
              <a:pPr/>
              <a:t>26</a:t>
            </a:fld>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bwMode="auto">
          <a:xfrm>
            <a:off x="327447" y="752473"/>
            <a:ext cx="8206217" cy="5969002"/>
          </a:xfrm>
          <a:prstGeom prst="rect">
            <a:avLst/>
          </a:prstGeom>
          <a:noFill/>
          <a:ln>
            <a:noFill/>
          </a:ln>
        </p:spPr>
      </p:pic>
      <p:sp>
        <p:nvSpPr>
          <p:cNvPr id="6" name="TextBox 5"/>
          <p:cNvSpPr txBox="1"/>
          <p:nvPr/>
        </p:nvSpPr>
        <p:spPr>
          <a:xfrm>
            <a:off x="0" y="6534760"/>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16754819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28193" y="4090013"/>
            <a:ext cx="3249389" cy="338447"/>
          </a:xfrm>
          <a:prstGeom prst="rect">
            <a:avLst/>
          </a:prstGeom>
          <a:noFill/>
        </p:spPr>
        <p:txBody>
          <a:bodyPr wrap="none" lIns="91332" tIns="45667" rIns="91332" bIns="45667" rtlCol="0">
            <a:spAutoFit/>
          </a:bodyPr>
          <a:lstStyle/>
          <a:p>
            <a:r>
              <a:rPr lang="en-US" dirty="0" smtClean="0"/>
              <a:t>Private Knee Replacement Prices</a:t>
            </a:r>
            <a:endParaRPr lang="en-US" dirty="0"/>
          </a:p>
        </p:txBody>
      </p:sp>
      <p:sp>
        <p:nvSpPr>
          <p:cNvPr id="6" name="Title 1"/>
          <p:cNvSpPr txBox="1">
            <a:spLocks/>
          </p:cNvSpPr>
          <p:nvPr/>
        </p:nvSpPr>
        <p:spPr>
          <a:xfrm>
            <a:off x="119074" y="166688"/>
            <a:ext cx="8618537" cy="369332"/>
          </a:xfrm>
          <a:prstGeom prst="rect">
            <a:avLst/>
          </a:prstGeom>
        </p:spPr>
        <p:txBody>
          <a:bodyPr lIns="91332" tIns="45667" rIns="91332" bIns="45667"/>
          <a:lstStyle>
            <a:lvl1pPr algn="l" defTabSz="895350" rtl="0" eaLnBrk="0" fontAlgn="base" hangingPunct="0">
              <a:spcBef>
                <a:spcPct val="0"/>
              </a:spcBef>
              <a:spcAft>
                <a:spcPct val="0"/>
              </a:spcAft>
              <a:defRPr sz="2400" b="1">
                <a:solidFill>
                  <a:schemeClr val="bg1"/>
                </a:solidFill>
                <a:latin typeface="+mj-lt"/>
                <a:ea typeface="+mj-ea"/>
                <a:cs typeface="ＭＳ Ｐゴシック" charset="0"/>
              </a:defRPr>
            </a:lvl1pPr>
            <a:lvl2pPr algn="l" defTabSz="895350"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2pPr>
            <a:lvl3pPr algn="l" defTabSz="895350"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3pPr>
            <a:lvl4pPr algn="l" defTabSz="895350"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4pPr>
            <a:lvl5pPr algn="l" defTabSz="895350"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5pPr>
            <a:lvl6pPr marL="457200" algn="l" defTabSz="895350" rtl="0" fontAlgn="base">
              <a:spcBef>
                <a:spcPct val="0"/>
              </a:spcBef>
              <a:spcAft>
                <a:spcPct val="0"/>
              </a:spcAft>
              <a:defRPr sz="1900" b="1">
                <a:solidFill>
                  <a:schemeClr val="tx2"/>
                </a:solidFill>
                <a:latin typeface="Arial" charset="0"/>
                <a:ea typeface="ＭＳ Ｐゴシック" charset="0"/>
              </a:defRPr>
            </a:lvl6pPr>
            <a:lvl7pPr marL="914400" algn="l" defTabSz="895350" rtl="0" fontAlgn="base">
              <a:spcBef>
                <a:spcPct val="0"/>
              </a:spcBef>
              <a:spcAft>
                <a:spcPct val="0"/>
              </a:spcAft>
              <a:defRPr sz="1900" b="1">
                <a:solidFill>
                  <a:schemeClr val="tx2"/>
                </a:solidFill>
                <a:latin typeface="Arial" charset="0"/>
                <a:ea typeface="ＭＳ Ｐゴシック" charset="0"/>
              </a:defRPr>
            </a:lvl7pPr>
            <a:lvl8pPr marL="1371600" algn="l" defTabSz="895350" rtl="0" fontAlgn="base">
              <a:spcBef>
                <a:spcPct val="0"/>
              </a:spcBef>
              <a:spcAft>
                <a:spcPct val="0"/>
              </a:spcAft>
              <a:defRPr sz="1900" b="1">
                <a:solidFill>
                  <a:schemeClr val="tx2"/>
                </a:solidFill>
                <a:latin typeface="Arial" charset="0"/>
                <a:ea typeface="ＭＳ Ｐゴシック" charset="0"/>
              </a:defRPr>
            </a:lvl8pPr>
            <a:lvl9pPr marL="1828800" algn="l" defTabSz="895350" rtl="0" fontAlgn="base">
              <a:spcBef>
                <a:spcPct val="0"/>
              </a:spcBef>
              <a:spcAft>
                <a:spcPct val="0"/>
              </a:spcAft>
              <a:defRPr sz="1900" b="1">
                <a:solidFill>
                  <a:schemeClr val="tx2"/>
                </a:solidFill>
                <a:latin typeface="Arial" charset="0"/>
                <a:ea typeface="ＭＳ Ｐゴシック" charset="0"/>
              </a:defRPr>
            </a:lvl9pPr>
          </a:lstStyle>
          <a:p>
            <a:r>
              <a:rPr lang="en-US" sz="2000" dirty="0" smtClean="0"/>
              <a:t>National Variation in Prices and Medicare Fees: Knee Replacement</a:t>
            </a:r>
          </a:p>
          <a:p>
            <a:endParaRPr lang="en-US" sz="2000" dirty="0"/>
          </a:p>
        </p:txBody>
      </p:sp>
      <p:sp>
        <p:nvSpPr>
          <p:cNvPr id="8" name="TextBox 7"/>
          <p:cNvSpPr txBox="1"/>
          <p:nvPr/>
        </p:nvSpPr>
        <p:spPr>
          <a:xfrm>
            <a:off x="11" y="6382921"/>
            <a:ext cx="7518875" cy="307670"/>
          </a:xfrm>
          <a:prstGeom prst="rect">
            <a:avLst/>
          </a:prstGeom>
          <a:noFill/>
        </p:spPr>
        <p:txBody>
          <a:bodyPr wrap="none" lIns="91332" tIns="45667" rIns="91332" bIns="45667" rtlCol="0">
            <a:spAutoFit/>
          </a:bodyPr>
          <a:lstStyle/>
          <a:p>
            <a:r>
              <a:rPr lang="en-US" sz="1400" dirty="0" smtClean="0"/>
              <a:t>Note: Each </a:t>
            </a:r>
            <a:r>
              <a:rPr lang="en-US" sz="1400" dirty="0"/>
              <a:t>column is a </a:t>
            </a:r>
            <a:r>
              <a:rPr lang="en-US" sz="1400" dirty="0" smtClean="0"/>
              <a:t>hospital; Medicare prices are calculated using Medicare Impact Files</a:t>
            </a:r>
            <a:endParaRPr lang="en-US" sz="1400" dirty="0"/>
          </a:p>
        </p:txBody>
      </p:sp>
      <p:sp>
        <p:nvSpPr>
          <p:cNvPr id="12" name="TextBox 11"/>
          <p:cNvSpPr txBox="1"/>
          <p:nvPr/>
        </p:nvSpPr>
        <p:spPr>
          <a:xfrm>
            <a:off x="1209668" y="4090013"/>
            <a:ext cx="3454574" cy="338447"/>
          </a:xfrm>
          <a:prstGeom prst="rect">
            <a:avLst/>
          </a:prstGeom>
          <a:noFill/>
        </p:spPr>
        <p:txBody>
          <a:bodyPr wrap="none" lIns="91332" tIns="45667" rIns="91332" bIns="45667" rtlCol="0">
            <a:spAutoFit/>
          </a:bodyPr>
          <a:lstStyle/>
          <a:p>
            <a:r>
              <a:rPr lang="en-US" dirty="0" smtClean="0"/>
              <a:t>Medicare Knee Replacement Prices</a:t>
            </a:r>
            <a:endParaRPr lang="en-US" dirty="0"/>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 y="845545"/>
            <a:ext cx="4428329" cy="3221058"/>
          </a:xfrm>
          <a:prstGeom prst="rect">
            <a:avLst/>
          </a:prstGeom>
          <a:noFill/>
          <a:extLst>
            <a:ext uri="{909E8E84-426E-40dd-AFC4-6F175D3DCCD1}">
              <a14:hiddenFill xmlns:a14="http://schemas.microsoft.com/office/drawing/2010/main">
                <a:solidFill>
                  <a:srgbClr val="FFFFFF"/>
                </a:solidFill>
              </a14:hiddenFill>
            </a:ext>
          </a:extLst>
        </p:spPr>
      </p:pic>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33111" y="845557"/>
            <a:ext cx="4428327" cy="32210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2605757642"/>
              </p:ext>
            </p:extLst>
          </p:nvPr>
        </p:nvGraphicFramePr>
        <p:xfrm>
          <a:off x="549724" y="4428568"/>
          <a:ext cx="3668594" cy="1794112"/>
        </p:xfrm>
        <a:graphic>
          <a:graphicData uri="http://schemas.openxmlformats.org/drawingml/2006/table">
            <a:tbl>
              <a:tblPr/>
              <a:tblGrid>
                <a:gridCol w="2042016"/>
                <a:gridCol w="246891"/>
                <a:gridCol w="1379687"/>
              </a:tblGrid>
              <a:tr h="224264">
                <a:tc>
                  <a:txBody>
                    <a:bodyPr/>
                    <a:lstStyle/>
                    <a:p>
                      <a:pPr algn="l" fontAlgn="b"/>
                      <a:r>
                        <a:rPr lang="en-US" sz="1400" b="1" i="0" u="none" strike="noStrike">
                          <a:solidFill>
                            <a:srgbClr val="000000"/>
                          </a:solidFill>
                          <a:effectLst/>
                          <a:latin typeface="Arial" panose="020B0604020202020204" pitchFamily="34" charset="0"/>
                        </a:rPr>
                        <a:t>Mean</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Arial" panose="020B0604020202020204" pitchFamily="34" charset="0"/>
                        </a:rPr>
                        <a:t>12,986</a:t>
                      </a:r>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r>
              <a:tr h="224264">
                <a:tc>
                  <a:txBody>
                    <a:bodyPr/>
                    <a:lstStyle/>
                    <a:p>
                      <a:pPr algn="l" fontAlgn="b"/>
                      <a:r>
                        <a:rPr lang="en-US" sz="1400" b="1" i="0" u="none" strike="noStrike">
                          <a:solidFill>
                            <a:srgbClr val="000000"/>
                          </a:solidFill>
                          <a:effectLst/>
                          <a:latin typeface="Arial" panose="020B0604020202020204" pitchFamily="34" charset="0"/>
                        </a:rPr>
                        <a:t>Min - Max</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Arial" panose="020B0604020202020204" pitchFamily="34" charset="0"/>
                        </a:rPr>
                        <a:t>10,254 </a:t>
                      </a:r>
                      <a:r>
                        <a:rPr lang="en-US" sz="1400" b="0" i="0" u="none" strike="noStrike" dirty="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24,021</a:t>
                      </a:r>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r>
              <a:tr h="224264">
                <a:tc>
                  <a:txBody>
                    <a:bodyPr/>
                    <a:lstStyle/>
                    <a:p>
                      <a:pPr algn="l" fontAlgn="b"/>
                      <a:r>
                        <a:rPr lang="en-US" sz="1400" b="1" i="0" u="none" strike="noStrike">
                          <a:solidFill>
                            <a:srgbClr val="000000"/>
                          </a:solidFill>
                          <a:effectLst/>
                          <a:latin typeface="Arial" panose="020B0604020202020204" pitchFamily="34" charset="0"/>
                        </a:rPr>
                        <a:t>p10-p90</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Arial" panose="020B0604020202020204" pitchFamily="34" charset="0"/>
                        </a:rPr>
                        <a:t>11,213 </a:t>
                      </a:r>
                      <a:r>
                        <a:rPr lang="en-US" sz="1400" b="0" i="0" u="none" strike="noStrike" dirty="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15,441</a:t>
                      </a:r>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r>
              <a:tr h="224264">
                <a:tc>
                  <a:txBody>
                    <a:bodyPr/>
                    <a:lstStyle/>
                    <a:p>
                      <a:pPr algn="l" fontAlgn="b"/>
                      <a:r>
                        <a:rPr lang="en-US" sz="1400" b="1" i="0" u="none" strike="noStrike">
                          <a:solidFill>
                            <a:srgbClr val="000000"/>
                          </a:solidFill>
                          <a:effectLst/>
                          <a:latin typeface="Arial" panose="020B0604020202020204" pitchFamily="34" charset="0"/>
                        </a:rPr>
                        <a:t>IQR</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Arial" panose="020B0604020202020204" pitchFamily="34" charset="0"/>
                        </a:rPr>
                        <a:t>11,734 </a:t>
                      </a:r>
                      <a:r>
                        <a:rPr lang="en-US" sz="1400" b="0" i="0" u="none" strike="noStrike" dirty="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13,605</a:t>
                      </a:r>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r>
              <a:tr h="224264">
                <a:tc>
                  <a:txBody>
                    <a:bodyPr/>
                    <a:lstStyle/>
                    <a:p>
                      <a:pPr algn="l" fontAlgn="b"/>
                      <a:r>
                        <a:rPr lang="en-US" sz="1400" b="1" i="0" u="none" strike="noStrike">
                          <a:solidFill>
                            <a:srgbClr val="000000"/>
                          </a:solidFill>
                          <a:effectLst/>
                          <a:latin typeface="Arial" panose="020B0604020202020204" pitchFamily="34" charset="0"/>
                        </a:rPr>
                        <a:t>p90/10 ratio</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Arial" panose="020B0604020202020204" pitchFamily="34" charset="0"/>
                        </a:rPr>
                        <a:t>1.38</a:t>
                      </a:r>
                    </a:p>
                  </a:txBody>
                  <a:tcPr marL="9525" marR="9525" marT="9525" marB="0" anchor="b">
                    <a:lnL>
                      <a:noFill/>
                    </a:lnL>
                    <a:lnR>
                      <a:noFill/>
                    </a:lnR>
                    <a:lnT>
                      <a:noFill/>
                    </a:lnT>
                    <a:lnB>
                      <a:noFill/>
                    </a:lnB>
                  </a:tcPr>
                </a:tc>
              </a:tr>
              <a:tr h="224264">
                <a:tc>
                  <a:txBody>
                    <a:bodyPr/>
                    <a:lstStyle/>
                    <a:p>
                      <a:pPr algn="l" fontAlgn="b"/>
                      <a:r>
                        <a:rPr lang="en-US" sz="1400" b="1" i="0" u="none" strike="noStrike">
                          <a:solidFill>
                            <a:srgbClr val="000000"/>
                          </a:solidFill>
                          <a:effectLst/>
                          <a:latin typeface="Arial" panose="020B0604020202020204" pitchFamily="34" charset="0"/>
                        </a:rPr>
                        <a:t>IQR ratio</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Arial" panose="020B0604020202020204" pitchFamily="34" charset="0"/>
                        </a:rPr>
                        <a:t>1.16</a:t>
                      </a:r>
                    </a:p>
                  </a:txBody>
                  <a:tcPr marL="9525" marR="9525" marT="9525" marB="0" anchor="b">
                    <a:lnL>
                      <a:noFill/>
                    </a:lnL>
                    <a:lnR>
                      <a:noFill/>
                    </a:lnR>
                    <a:lnT>
                      <a:noFill/>
                    </a:lnT>
                    <a:lnB>
                      <a:noFill/>
                    </a:lnB>
                  </a:tcPr>
                </a:tc>
              </a:tr>
              <a:tr h="224264">
                <a:tc>
                  <a:txBody>
                    <a:bodyPr/>
                    <a:lstStyle/>
                    <a:p>
                      <a:pPr algn="l" fontAlgn="b"/>
                      <a:r>
                        <a:rPr lang="en-US" sz="1400" b="1" i="0" u="none" strike="noStrike">
                          <a:solidFill>
                            <a:srgbClr val="000000"/>
                          </a:solidFill>
                          <a:effectLst/>
                          <a:latin typeface="Arial" panose="020B0604020202020204" pitchFamily="34" charset="0"/>
                        </a:rPr>
                        <a:t>Coefficient of Variation</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Arial" panose="020B0604020202020204" pitchFamily="34" charset="0"/>
                        </a:rPr>
                        <a:t>0.15</a:t>
                      </a:r>
                    </a:p>
                  </a:txBody>
                  <a:tcPr marL="9525" marR="9525" marT="9525" marB="0" anchor="b">
                    <a:lnL>
                      <a:noFill/>
                    </a:lnL>
                    <a:lnR>
                      <a:noFill/>
                    </a:lnR>
                    <a:lnT>
                      <a:noFill/>
                    </a:lnT>
                    <a:lnB>
                      <a:noFill/>
                    </a:lnB>
                  </a:tcPr>
                </a:tc>
              </a:tr>
              <a:tr h="224264">
                <a:tc>
                  <a:txBody>
                    <a:bodyPr/>
                    <a:lstStyle/>
                    <a:p>
                      <a:pPr algn="l" fontAlgn="b"/>
                      <a:r>
                        <a:rPr lang="en-US" sz="1400" b="1" i="0" u="none" strike="noStrike">
                          <a:solidFill>
                            <a:srgbClr val="000000"/>
                          </a:solidFill>
                          <a:effectLst/>
                          <a:latin typeface="Arial" panose="020B0604020202020204" pitchFamily="34" charset="0"/>
                        </a:rPr>
                        <a:t>Gini Coefficient</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Arial" panose="020B0604020202020204" pitchFamily="34" charset="0"/>
                        </a:rPr>
                        <a:t>0.07</a:t>
                      </a:r>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720229353"/>
              </p:ext>
            </p:extLst>
          </p:nvPr>
        </p:nvGraphicFramePr>
        <p:xfrm>
          <a:off x="4568391" y="4428568"/>
          <a:ext cx="3799234" cy="1793888"/>
        </p:xfrm>
        <a:graphic>
          <a:graphicData uri="http://schemas.openxmlformats.org/drawingml/2006/table">
            <a:tbl>
              <a:tblPr/>
              <a:tblGrid>
                <a:gridCol w="2176888"/>
                <a:gridCol w="246249"/>
                <a:gridCol w="1376097"/>
              </a:tblGrid>
              <a:tr h="224236">
                <a:tc>
                  <a:txBody>
                    <a:bodyPr/>
                    <a:lstStyle/>
                    <a:p>
                      <a:pPr algn="l" fontAlgn="b"/>
                      <a:r>
                        <a:rPr lang="en-US" sz="1400" b="1" i="0" u="none" strike="noStrike" dirty="0">
                          <a:solidFill>
                            <a:srgbClr val="000000"/>
                          </a:solidFill>
                          <a:effectLst/>
                          <a:latin typeface="Arial" panose="020B0604020202020204" pitchFamily="34" charset="0"/>
                        </a:rPr>
                        <a:t>Mean</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Arial" panose="020B0604020202020204" pitchFamily="34" charset="0"/>
                        </a:rPr>
                        <a:t>23,102</a:t>
                      </a:r>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r>
              <a:tr h="224236">
                <a:tc>
                  <a:txBody>
                    <a:bodyPr/>
                    <a:lstStyle/>
                    <a:p>
                      <a:pPr algn="l" fontAlgn="b"/>
                      <a:r>
                        <a:rPr lang="en-US" sz="1400" b="1" i="0" u="none" strike="noStrike">
                          <a:solidFill>
                            <a:srgbClr val="000000"/>
                          </a:solidFill>
                          <a:effectLst/>
                          <a:latin typeface="Arial" panose="020B0604020202020204" pitchFamily="34" charset="0"/>
                        </a:rPr>
                        <a:t>Min - Max</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Arial" panose="020B0604020202020204" pitchFamily="34" charset="0"/>
                        </a:rPr>
                        <a:t>3,298 </a:t>
                      </a:r>
                      <a:r>
                        <a:rPr lang="en-US" sz="1400" b="0" i="0" u="none" strike="noStrike" dirty="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55,825</a:t>
                      </a:r>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r>
              <a:tr h="224236">
                <a:tc>
                  <a:txBody>
                    <a:bodyPr/>
                    <a:lstStyle/>
                    <a:p>
                      <a:pPr algn="l" fontAlgn="b"/>
                      <a:r>
                        <a:rPr lang="en-US" sz="1400" b="1" i="0" u="none" strike="noStrike">
                          <a:solidFill>
                            <a:srgbClr val="000000"/>
                          </a:solidFill>
                          <a:effectLst/>
                          <a:latin typeface="Arial" panose="020B0604020202020204" pitchFamily="34" charset="0"/>
                        </a:rPr>
                        <a:t>p10-p90</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Arial" panose="020B0604020202020204" pitchFamily="34" charset="0"/>
                        </a:rPr>
                        <a:t>14,338 </a:t>
                      </a:r>
                      <a:r>
                        <a:rPr lang="en-US" sz="1400" b="0" i="0" u="none" strike="noStrike" dirty="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33,236</a:t>
                      </a:r>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r>
              <a:tr h="224236">
                <a:tc>
                  <a:txBody>
                    <a:bodyPr/>
                    <a:lstStyle/>
                    <a:p>
                      <a:pPr algn="l" fontAlgn="b"/>
                      <a:r>
                        <a:rPr lang="en-US" sz="1400" b="1" i="0" u="none" strike="noStrike">
                          <a:solidFill>
                            <a:srgbClr val="000000"/>
                          </a:solidFill>
                          <a:effectLst/>
                          <a:latin typeface="Arial" panose="020B0604020202020204" pitchFamily="34" charset="0"/>
                        </a:rPr>
                        <a:t>IQR</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Arial" panose="020B0604020202020204" pitchFamily="34" charset="0"/>
                        </a:rPr>
                        <a:t>17,365 </a:t>
                      </a:r>
                      <a:r>
                        <a:rPr lang="en-US" sz="1400" b="0" i="0" u="none" strike="noStrike" dirty="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27,151</a:t>
                      </a:r>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r>
              <a:tr h="224236">
                <a:tc>
                  <a:txBody>
                    <a:bodyPr/>
                    <a:lstStyle/>
                    <a:p>
                      <a:pPr algn="l" fontAlgn="b"/>
                      <a:r>
                        <a:rPr lang="en-US" sz="1400" b="1" i="0" u="none" strike="noStrike">
                          <a:solidFill>
                            <a:srgbClr val="000000"/>
                          </a:solidFill>
                          <a:effectLst/>
                          <a:latin typeface="Arial" panose="020B0604020202020204" pitchFamily="34" charset="0"/>
                        </a:rPr>
                        <a:t>p90/10 ratio</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Arial" panose="020B0604020202020204" pitchFamily="34" charset="0"/>
                        </a:rPr>
                        <a:t>2.32</a:t>
                      </a:r>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r>
              <a:tr h="224236">
                <a:tc>
                  <a:txBody>
                    <a:bodyPr/>
                    <a:lstStyle/>
                    <a:p>
                      <a:pPr algn="l" fontAlgn="b"/>
                      <a:r>
                        <a:rPr lang="en-US" sz="1400" b="1" i="0" u="none" strike="noStrike">
                          <a:solidFill>
                            <a:srgbClr val="000000"/>
                          </a:solidFill>
                          <a:effectLst/>
                          <a:latin typeface="Arial" panose="020B0604020202020204" pitchFamily="34" charset="0"/>
                        </a:rPr>
                        <a:t>IQR ratio</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Arial" panose="020B0604020202020204" pitchFamily="34" charset="0"/>
                        </a:rPr>
                        <a:t>1.56</a:t>
                      </a:r>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r>
              <a:tr h="224236">
                <a:tc>
                  <a:txBody>
                    <a:bodyPr/>
                    <a:lstStyle/>
                    <a:p>
                      <a:pPr algn="l" fontAlgn="b"/>
                      <a:r>
                        <a:rPr lang="en-US" sz="1400" b="1" i="0" u="none" strike="noStrike">
                          <a:solidFill>
                            <a:srgbClr val="000000"/>
                          </a:solidFill>
                          <a:effectLst/>
                          <a:latin typeface="Arial" panose="020B0604020202020204" pitchFamily="34" charset="0"/>
                        </a:rPr>
                        <a:t>Coefficient of Variation</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Arial" panose="020B0604020202020204" pitchFamily="34" charset="0"/>
                        </a:rPr>
                        <a:t>0.33</a:t>
                      </a:r>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r>
              <a:tr h="224236">
                <a:tc>
                  <a:txBody>
                    <a:bodyPr/>
                    <a:lstStyle/>
                    <a:p>
                      <a:pPr algn="l" fontAlgn="b"/>
                      <a:r>
                        <a:rPr lang="en-US" sz="1400" b="1" i="0" u="none" strike="noStrike">
                          <a:solidFill>
                            <a:srgbClr val="000000"/>
                          </a:solidFill>
                          <a:effectLst/>
                          <a:latin typeface="Arial" panose="020B0604020202020204" pitchFamily="34" charset="0"/>
                        </a:rPr>
                        <a:t>Gini Coefficient</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Arial" panose="020B0604020202020204" pitchFamily="34" charset="0"/>
                        </a:rPr>
                        <a:t>0.18</a:t>
                      </a:r>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r>
            </a:tbl>
          </a:graphicData>
        </a:graphic>
      </p:graphicFrame>
      <p:sp>
        <p:nvSpPr>
          <p:cNvPr id="10" name="TextBox 9"/>
          <p:cNvSpPr txBox="1"/>
          <p:nvPr/>
        </p:nvSpPr>
        <p:spPr>
          <a:xfrm>
            <a:off x="0" y="6557642"/>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358428675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28193" y="4090013"/>
            <a:ext cx="2419034" cy="338447"/>
          </a:xfrm>
          <a:prstGeom prst="rect">
            <a:avLst/>
          </a:prstGeom>
          <a:noFill/>
        </p:spPr>
        <p:txBody>
          <a:bodyPr wrap="none" lIns="91332" tIns="45667" rIns="91332" bIns="45667" rtlCol="0">
            <a:spAutoFit/>
          </a:bodyPr>
          <a:lstStyle/>
          <a:p>
            <a:r>
              <a:rPr lang="en-US" dirty="0" smtClean="0"/>
              <a:t>Private Knee MRI Prices</a:t>
            </a:r>
            <a:endParaRPr lang="en-US" dirty="0"/>
          </a:p>
        </p:txBody>
      </p:sp>
      <p:sp>
        <p:nvSpPr>
          <p:cNvPr id="6" name="Title 1"/>
          <p:cNvSpPr txBox="1">
            <a:spLocks/>
          </p:cNvSpPr>
          <p:nvPr/>
        </p:nvSpPr>
        <p:spPr>
          <a:xfrm>
            <a:off x="119074" y="166688"/>
            <a:ext cx="8618537" cy="369332"/>
          </a:xfrm>
          <a:prstGeom prst="rect">
            <a:avLst/>
          </a:prstGeom>
        </p:spPr>
        <p:txBody>
          <a:bodyPr lIns="91332" tIns="45667" rIns="91332" bIns="45667"/>
          <a:lstStyle>
            <a:lvl1pPr algn="l" defTabSz="895350" rtl="0" eaLnBrk="0" fontAlgn="base" hangingPunct="0">
              <a:spcBef>
                <a:spcPct val="0"/>
              </a:spcBef>
              <a:spcAft>
                <a:spcPct val="0"/>
              </a:spcAft>
              <a:defRPr sz="2400" b="1">
                <a:solidFill>
                  <a:schemeClr val="bg1"/>
                </a:solidFill>
                <a:latin typeface="+mj-lt"/>
                <a:ea typeface="+mj-ea"/>
                <a:cs typeface="ＭＳ Ｐゴシック" charset="0"/>
              </a:defRPr>
            </a:lvl1pPr>
            <a:lvl2pPr algn="l" defTabSz="895350"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2pPr>
            <a:lvl3pPr algn="l" defTabSz="895350"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3pPr>
            <a:lvl4pPr algn="l" defTabSz="895350"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4pPr>
            <a:lvl5pPr algn="l" defTabSz="895350"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5pPr>
            <a:lvl6pPr marL="457200" algn="l" defTabSz="895350" rtl="0" fontAlgn="base">
              <a:spcBef>
                <a:spcPct val="0"/>
              </a:spcBef>
              <a:spcAft>
                <a:spcPct val="0"/>
              </a:spcAft>
              <a:defRPr sz="1900" b="1">
                <a:solidFill>
                  <a:schemeClr val="tx2"/>
                </a:solidFill>
                <a:latin typeface="Arial" charset="0"/>
                <a:ea typeface="ＭＳ Ｐゴシック" charset="0"/>
              </a:defRPr>
            </a:lvl6pPr>
            <a:lvl7pPr marL="914400" algn="l" defTabSz="895350" rtl="0" fontAlgn="base">
              <a:spcBef>
                <a:spcPct val="0"/>
              </a:spcBef>
              <a:spcAft>
                <a:spcPct val="0"/>
              </a:spcAft>
              <a:defRPr sz="1900" b="1">
                <a:solidFill>
                  <a:schemeClr val="tx2"/>
                </a:solidFill>
                <a:latin typeface="Arial" charset="0"/>
                <a:ea typeface="ＭＳ Ｐゴシック" charset="0"/>
              </a:defRPr>
            </a:lvl7pPr>
            <a:lvl8pPr marL="1371600" algn="l" defTabSz="895350" rtl="0" fontAlgn="base">
              <a:spcBef>
                <a:spcPct val="0"/>
              </a:spcBef>
              <a:spcAft>
                <a:spcPct val="0"/>
              </a:spcAft>
              <a:defRPr sz="1900" b="1">
                <a:solidFill>
                  <a:schemeClr val="tx2"/>
                </a:solidFill>
                <a:latin typeface="Arial" charset="0"/>
                <a:ea typeface="ＭＳ Ｐゴシック" charset="0"/>
              </a:defRPr>
            </a:lvl8pPr>
            <a:lvl9pPr marL="1828800" algn="l" defTabSz="895350" rtl="0" fontAlgn="base">
              <a:spcBef>
                <a:spcPct val="0"/>
              </a:spcBef>
              <a:spcAft>
                <a:spcPct val="0"/>
              </a:spcAft>
              <a:defRPr sz="1900" b="1">
                <a:solidFill>
                  <a:schemeClr val="tx2"/>
                </a:solidFill>
                <a:latin typeface="Arial" charset="0"/>
                <a:ea typeface="ＭＳ Ｐゴシック" charset="0"/>
              </a:defRPr>
            </a:lvl9pPr>
          </a:lstStyle>
          <a:p>
            <a:r>
              <a:rPr lang="en-US" sz="2000" dirty="0" smtClean="0"/>
              <a:t>National Variation in Prices and Medicare Fees: Knee MRI</a:t>
            </a:r>
          </a:p>
          <a:p>
            <a:endParaRPr lang="en-US" sz="2000" dirty="0"/>
          </a:p>
        </p:txBody>
      </p:sp>
      <p:sp>
        <p:nvSpPr>
          <p:cNvPr id="8" name="TextBox 7"/>
          <p:cNvSpPr txBox="1"/>
          <p:nvPr/>
        </p:nvSpPr>
        <p:spPr>
          <a:xfrm>
            <a:off x="11" y="6382921"/>
            <a:ext cx="7518875" cy="307670"/>
          </a:xfrm>
          <a:prstGeom prst="rect">
            <a:avLst/>
          </a:prstGeom>
          <a:noFill/>
        </p:spPr>
        <p:txBody>
          <a:bodyPr wrap="none" lIns="91332" tIns="45667" rIns="91332" bIns="45667" rtlCol="0">
            <a:spAutoFit/>
          </a:bodyPr>
          <a:lstStyle/>
          <a:p>
            <a:r>
              <a:rPr lang="en-US" sz="1400" dirty="0" smtClean="0"/>
              <a:t>Note: Each </a:t>
            </a:r>
            <a:r>
              <a:rPr lang="en-US" sz="1400" dirty="0"/>
              <a:t>column is a </a:t>
            </a:r>
            <a:r>
              <a:rPr lang="en-US" sz="1400" dirty="0" smtClean="0"/>
              <a:t>hospital; Medicare prices are calculated using Medicare Impact Files</a:t>
            </a:r>
            <a:endParaRPr lang="en-US" sz="1400" dirty="0"/>
          </a:p>
        </p:txBody>
      </p:sp>
      <p:sp>
        <p:nvSpPr>
          <p:cNvPr id="12" name="TextBox 11"/>
          <p:cNvSpPr txBox="1"/>
          <p:nvPr/>
        </p:nvSpPr>
        <p:spPr>
          <a:xfrm>
            <a:off x="1209668" y="4090013"/>
            <a:ext cx="2624218" cy="338447"/>
          </a:xfrm>
          <a:prstGeom prst="rect">
            <a:avLst/>
          </a:prstGeom>
          <a:noFill/>
        </p:spPr>
        <p:txBody>
          <a:bodyPr wrap="none" lIns="91332" tIns="45667" rIns="91332" bIns="45667" rtlCol="0">
            <a:spAutoFit/>
          </a:bodyPr>
          <a:lstStyle/>
          <a:p>
            <a:r>
              <a:rPr lang="en-US" dirty="0" smtClean="0"/>
              <a:t>Medicare Knee MRI Prices</a:t>
            </a:r>
            <a:endParaRPr lang="en-US" dirty="0"/>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 y="845545"/>
            <a:ext cx="4428328" cy="3221058"/>
          </a:xfrm>
          <a:prstGeom prst="rect">
            <a:avLst/>
          </a:prstGeom>
          <a:noFill/>
          <a:extLst>
            <a:ext uri="{909E8E84-426E-40dd-AFC4-6F175D3DCCD1}">
              <a14:hiddenFill xmlns:a14="http://schemas.microsoft.com/office/drawing/2010/main">
                <a:solidFill>
                  <a:srgbClr val="FFFFFF"/>
                </a:solidFill>
              </a14:hiddenFill>
            </a:ext>
          </a:extLst>
        </p:spPr>
      </p:pic>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33112" y="845557"/>
            <a:ext cx="4428325" cy="32210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1021623059"/>
              </p:ext>
            </p:extLst>
          </p:nvPr>
        </p:nvGraphicFramePr>
        <p:xfrm>
          <a:off x="549724" y="4428568"/>
          <a:ext cx="3668594" cy="1794112"/>
        </p:xfrm>
        <a:graphic>
          <a:graphicData uri="http://schemas.openxmlformats.org/drawingml/2006/table">
            <a:tbl>
              <a:tblPr/>
              <a:tblGrid>
                <a:gridCol w="2042016"/>
                <a:gridCol w="246891"/>
                <a:gridCol w="1379687"/>
              </a:tblGrid>
              <a:tr h="224264">
                <a:tc>
                  <a:txBody>
                    <a:bodyPr/>
                    <a:lstStyle/>
                    <a:p>
                      <a:pPr algn="l" fontAlgn="b"/>
                      <a:r>
                        <a:rPr lang="en-US" sz="1400" b="1" i="0" u="none" strike="noStrike" dirty="0">
                          <a:solidFill>
                            <a:srgbClr val="000000"/>
                          </a:solidFill>
                          <a:effectLst/>
                          <a:latin typeface="Arial" panose="020B0604020202020204" pitchFamily="34" charset="0"/>
                        </a:rPr>
                        <a:t>Mean</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Arial" panose="020B0604020202020204" pitchFamily="34" charset="0"/>
                        </a:rPr>
                        <a:t>353</a:t>
                      </a:r>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r>
              <a:tr h="224264">
                <a:tc>
                  <a:txBody>
                    <a:bodyPr/>
                    <a:lstStyle/>
                    <a:p>
                      <a:pPr algn="l" fontAlgn="b"/>
                      <a:r>
                        <a:rPr lang="en-US" sz="1400" b="1" i="0" u="none" strike="noStrike">
                          <a:solidFill>
                            <a:srgbClr val="000000"/>
                          </a:solidFill>
                          <a:effectLst/>
                          <a:latin typeface="Arial" panose="020B0604020202020204" pitchFamily="34" charset="0"/>
                        </a:rPr>
                        <a:t>Min - Max</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Arial" panose="020B0604020202020204" pitchFamily="34" charset="0"/>
                        </a:rPr>
                        <a:t>293 - </a:t>
                      </a:r>
                      <a:r>
                        <a:rPr lang="en-US" sz="1400" b="0" i="0" u="none" strike="noStrike" dirty="0">
                          <a:solidFill>
                            <a:srgbClr val="000000"/>
                          </a:solidFill>
                          <a:effectLst/>
                          <a:latin typeface="Arial" panose="020B0604020202020204" pitchFamily="34" charset="0"/>
                        </a:rPr>
                        <a:t>546</a:t>
                      </a:r>
                    </a:p>
                  </a:txBody>
                  <a:tcPr marL="9525" marR="9525" marT="9525" marB="0" anchor="b">
                    <a:lnL>
                      <a:noFill/>
                    </a:lnL>
                    <a:lnR>
                      <a:noFill/>
                    </a:lnR>
                    <a:lnT>
                      <a:noFill/>
                    </a:lnT>
                    <a:lnB>
                      <a:noFill/>
                    </a:lnB>
                  </a:tcPr>
                </a:tc>
              </a:tr>
              <a:tr h="224264">
                <a:tc>
                  <a:txBody>
                    <a:bodyPr/>
                    <a:lstStyle/>
                    <a:p>
                      <a:pPr algn="l" fontAlgn="b"/>
                      <a:r>
                        <a:rPr lang="en-US" sz="1400" b="1" i="0" u="none" strike="noStrike">
                          <a:solidFill>
                            <a:srgbClr val="000000"/>
                          </a:solidFill>
                          <a:effectLst/>
                          <a:latin typeface="Arial" panose="020B0604020202020204" pitchFamily="34" charset="0"/>
                        </a:rPr>
                        <a:t>p10-p90</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Arial" panose="020B0604020202020204" pitchFamily="34" charset="0"/>
                        </a:rPr>
                        <a:t>325 </a:t>
                      </a:r>
                      <a:r>
                        <a:rPr lang="en-US" sz="1400" b="0" i="0" u="none" strike="noStrike" dirty="0" smtClean="0">
                          <a:solidFill>
                            <a:srgbClr val="000000"/>
                          </a:solidFill>
                          <a:effectLst/>
                          <a:latin typeface="Arial" panose="020B0604020202020204" pitchFamily="34" charset="0"/>
                        </a:rPr>
                        <a:t>- 389</a:t>
                      </a:r>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r>
              <a:tr h="224264">
                <a:tc>
                  <a:txBody>
                    <a:bodyPr/>
                    <a:lstStyle/>
                    <a:p>
                      <a:pPr algn="l" fontAlgn="b"/>
                      <a:r>
                        <a:rPr lang="en-US" sz="1400" b="1" i="0" u="none" strike="noStrike">
                          <a:solidFill>
                            <a:srgbClr val="000000"/>
                          </a:solidFill>
                          <a:effectLst/>
                          <a:latin typeface="Arial" panose="020B0604020202020204" pitchFamily="34" charset="0"/>
                        </a:rPr>
                        <a:t>IQR</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Arial" panose="020B0604020202020204" pitchFamily="34" charset="0"/>
                        </a:rPr>
                        <a:t>335 </a:t>
                      </a:r>
                      <a:r>
                        <a:rPr lang="en-US" sz="1400" b="0" i="0" u="none" strike="noStrike" dirty="0" smtClean="0">
                          <a:solidFill>
                            <a:srgbClr val="000000"/>
                          </a:solidFill>
                          <a:effectLst/>
                          <a:latin typeface="Arial" panose="020B0604020202020204" pitchFamily="34" charset="0"/>
                        </a:rPr>
                        <a:t>- </a:t>
                      </a:r>
                      <a:r>
                        <a:rPr lang="en-US" sz="1400" b="0" i="0" u="none" strike="noStrike" dirty="0">
                          <a:solidFill>
                            <a:srgbClr val="000000"/>
                          </a:solidFill>
                          <a:effectLst/>
                          <a:latin typeface="Arial" panose="020B0604020202020204" pitchFamily="34" charset="0"/>
                        </a:rPr>
                        <a:t>366</a:t>
                      </a:r>
                    </a:p>
                  </a:txBody>
                  <a:tcPr marL="9525" marR="9525" marT="9525" marB="0" anchor="b">
                    <a:lnL>
                      <a:noFill/>
                    </a:lnL>
                    <a:lnR>
                      <a:noFill/>
                    </a:lnR>
                    <a:lnT>
                      <a:noFill/>
                    </a:lnT>
                    <a:lnB>
                      <a:noFill/>
                    </a:lnB>
                  </a:tcPr>
                </a:tc>
              </a:tr>
              <a:tr h="224264">
                <a:tc>
                  <a:txBody>
                    <a:bodyPr/>
                    <a:lstStyle/>
                    <a:p>
                      <a:pPr algn="l" fontAlgn="b"/>
                      <a:r>
                        <a:rPr lang="en-US" sz="1400" b="1" i="0" u="none" strike="noStrike">
                          <a:solidFill>
                            <a:srgbClr val="000000"/>
                          </a:solidFill>
                          <a:effectLst/>
                          <a:latin typeface="Arial" panose="020B0604020202020204" pitchFamily="34" charset="0"/>
                        </a:rPr>
                        <a:t>p90/10 ratio</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Arial" panose="020B0604020202020204" pitchFamily="34" charset="0"/>
                        </a:rPr>
                        <a:t>1.2</a:t>
                      </a:r>
                    </a:p>
                  </a:txBody>
                  <a:tcPr marL="9525" marR="9525" marT="9525" marB="0" anchor="b">
                    <a:lnL>
                      <a:noFill/>
                    </a:lnL>
                    <a:lnR>
                      <a:noFill/>
                    </a:lnR>
                    <a:lnT>
                      <a:noFill/>
                    </a:lnT>
                    <a:lnB>
                      <a:noFill/>
                    </a:lnB>
                  </a:tcPr>
                </a:tc>
              </a:tr>
              <a:tr h="224264">
                <a:tc>
                  <a:txBody>
                    <a:bodyPr/>
                    <a:lstStyle/>
                    <a:p>
                      <a:pPr algn="l" fontAlgn="b"/>
                      <a:r>
                        <a:rPr lang="en-US" sz="1400" b="1" i="0" u="none" strike="noStrike">
                          <a:solidFill>
                            <a:srgbClr val="000000"/>
                          </a:solidFill>
                          <a:effectLst/>
                          <a:latin typeface="Arial" panose="020B0604020202020204" pitchFamily="34" charset="0"/>
                        </a:rPr>
                        <a:t>IQR ratio</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Arial" panose="020B0604020202020204" pitchFamily="34" charset="0"/>
                        </a:rPr>
                        <a:t>1.09</a:t>
                      </a:r>
                    </a:p>
                  </a:txBody>
                  <a:tcPr marL="9525" marR="9525" marT="9525" marB="0" anchor="b">
                    <a:lnL>
                      <a:noFill/>
                    </a:lnL>
                    <a:lnR>
                      <a:noFill/>
                    </a:lnR>
                    <a:lnT>
                      <a:noFill/>
                    </a:lnT>
                    <a:lnB>
                      <a:noFill/>
                    </a:lnB>
                  </a:tcPr>
                </a:tc>
              </a:tr>
              <a:tr h="224264">
                <a:tc>
                  <a:txBody>
                    <a:bodyPr/>
                    <a:lstStyle/>
                    <a:p>
                      <a:pPr algn="l" fontAlgn="b"/>
                      <a:r>
                        <a:rPr lang="en-US" sz="1400" b="1" i="0" u="none" strike="noStrike">
                          <a:solidFill>
                            <a:srgbClr val="000000"/>
                          </a:solidFill>
                          <a:effectLst/>
                          <a:latin typeface="Arial" panose="020B0604020202020204" pitchFamily="34" charset="0"/>
                        </a:rPr>
                        <a:t>Coefficient of Variation</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Arial" panose="020B0604020202020204" pitchFamily="34" charset="0"/>
                        </a:rPr>
                        <a:t>0.08</a:t>
                      </a:r>
                    </a:p>
                  </a:txBody>
                  <a:tcPr marL="9525" marR="9525" marT="9525" marB="0" anchor="b">
                    <a:lnL>
                      <a:noFill/>
                    </a:lnL>
                    <a:lnR>
                      <a:noFill/>
                    </a:lnR>
                    <a:lnT>
                      <a:noFill/>
                    </a:lnT>
                    <a:lnB>
                      <a:noFill/>
                    </a:lnB>
                  </a:tcPr>
                </a:tc>
              </a:tr>
              <a:tr h="224264">
                <a:tc>
                  <a:txBody>
                    <a:bodyPr/>
                    <a:lstStyle/>
                    <a:p>
                      <a:pPr algn="l" fontAlgn="b"/>
                      <a:r>
                        <a:rPr lang="en-US" sz="1400" b="1" i="0" u="none" strike="noStrike">
                          <a:solidFill>
                            <a:srgbClr val="000000"/>
                          </a:solidFill>
                          <a:effectLst/>
                          <a:latin typeface="Arial" panose="020B0604020202020204" pitchFamily="34" charset="0"/>
                        </a:rPr>
                        <a:t>Gini Coefficient</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Arial" panose="020B0604020202020204" pitchFamily="34" charset="0"/>
                        </a:rPr>
                        <a:t>0.04</a:t>
                      </a:r>
                    </a:p>
                  </a:txBody>
                  <a:tcPr marL="9525" marR="9525" marT="9525" marB="0" anchor="b">
                    <a:lnL>
                      <a:noFill/>
                    </a:lnL>
                    <a:lnR>
                      <a:noFill/>
                    </a:lnR>
                    <a:lnT>
                      <a:noFill/>
                    </a:lnT>
                    <a:lnB>
                      <a:noFill/>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838956892"/>
              </p:ext>
            </p:extLst>
          </p:nvPr>
        </p:nvGraphicFramePr>
        <p:xfrm>
          <a:off x="4568391" y="4428568"/>
          <a:ext cx="3799234" cy="1793888"/>
        </p:xfrm>
        <a:graphic>
          <a:graphicData uri="http://schemas.openxmlformats.org/drawingml/2006/table">
            <a:tbl>
              <a:tblPr/>
              <a:tblGrid>
                <a:gridCol w="2176888"/>
                <a:gridCol w="246249"/>
                <a:gridCol w="1376097"/>
              </a:tblGrid>
              <a:tr h="224236">
                <a:tc>
                  <a:txBody>
                    <a:bodyPr/>
                    <a:lstStyle/>
                    <a:p>
                      <a:pPr algn="l" fontAlgn="b"/>
                      <a:r>
                        <a:rPr lang="en-US" sz="1400" b="1" i="0" u="none" strike="noStrike">
                          <a:solidFill>
                            <a:srgbClr val="000000"/>
                          </a:solidFill>
                          <a:effectLst/>
                          <a:latin typeface="Arial" panose="020B0604020202020204" pitchFamily="34" charset="0"/>
                        </a:rPr>
                        <a:t>Mean</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Arial" panose="020B0604020202020204" pitchFamily="34" charset="0"/>
                        </a:rPr>
                        <a:t>1,331</a:t>
                      </a:r>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r>
              <a:tr h="224236">
                <a:tc>
                  <a:txBody>
                    <a:bodyPr/>
                    <a:lstStyle/>
                    <a:p>
                      <a:pPr algn="l" fontAlgn="b"/>
                      <a:r>
                        <a:rPr lang="en-US" sz="1400" b="1" i="0" u="none" strike="noStrike">
                          <a:solidFill>
                            <a:srgbClr val="000000"/>
                          </a:solidFill>
                          <a:effectLst/>
                          <a:latin typeface="Arial" panose="020B0604020202020204" pitchFamily="34" charset="0"/>
                        </a:rPr>
                        <a:t>Min - Max</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Arial" panose="020B0604020202020204" pitchFamily="34" charset="0"/>
                        </a:rPr>
                        <a:t>260 - 3,174</a:t>
                      </a:r>
                    </a:p>
                  </a:txBody>
                  <a:tcPr marL="9525" marR="9525" marT="9525" marB="0" anchor="b">
                    <a:lnL>
                      <a:noFill/>
                    </a:lnL>
                    <a:lnR>
                      <a:noFill/>
                    </a:lnR>
                    <a:lnT>
                      <a:noFill/>
                    </a:lnT>
                    <a:lnB>
                      <a:noFill/>
                    </a:lnB>
                  </a:tcPr>
                </a:tc>
              </a:tr>
              <a:tr h="224236">
                <a:tc>
                  <a:txBody>
                    <a:bodyPr/>
                    <a:lstStyle/>
                    <a:p>
                      <a:pPr algn="l" fontAlgn="b"/>
                      <a:r>
                        <a:rPr lang="en-US" sz="1400" b="1" i="0" u="none" strike="noStrike">
                          <a:solidFill>
                            <a:srgbClr val="000000"/>
                          </a:solidFill>
                          <a:effectLst/>
                          <a:latin typeface="Arial" panose="020B0604020202020204" pitchFamily="34" charset="0"/>
                        </a:rPr>
                        <a:t>p10-p90</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Arial" panose="020B0604020202020204" pitchFamily="34" charset="0"/>
                        </a:rPr>
                        <a:t>745 </a:t>
                      </a:r>
                      <a:r>
                        <a:rPr lang="en-US" sz="1400" b="0" i="0" u="none" strike="noStrike" dirty="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2,036</a:t>
                      </a:r>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r>
              <a:tr h="224236">
                <a:tc>
                  <a:txBody>
                    <a:bodyPr/>
                    <a:lstStyle/>
                    <a:p>
                      <a:pPr algn="l" fontAlgn="b"/>
                      <a:r>
                        <a:rPr lang="en-US" sz="1400" b="1" i="0" u="none" strike="noStrike">
                          <a:solidFill>
                            <a:srgbClr val="000000"/>
                          </a:solidFill>
                          <a:effectLst/>
                          <a:latin typeface="Arial" panose="020B0604020202020204" pitchFamily="34" charset="0"/>
                        </a:rPr>
                        <a:t>IQR</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Arial" panose="020B0604020202020204" pitchFamily="34" charset="0"/>
                        </a:rPr>
                        <a:t>960 </a:t>
                      </a:r>
                      <a:r>
                        <a:rPr lang="en-US" sz="1400" b="0" i="0" u="none" strike="noStrike" dirty="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1,629</a:t>
                      </a:r>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r>
              <a:tr h="224236">
                <a:tc>
                  <a:txBody>
                    <a:bodyPr/>
                    <a:lstStyle/>
                    <a:p>
                      <a:pPr algn="l" fontAlgn="b"/>
                      <a:r>
                        <a:rPr lang="en-US" sz="1400" b="1" i="0" u="none" strike="noStrike">
                          <a:solidFill>
                            <a:srgbClr val="000000"/>
                          </a:solidFill>
                          <a:effectLst/>
                          <a:latin typeface="Arial" panose="020B0604020202020204" pitchFamily="34" charset="0"/>
                        </a:rPr>
                        <a:t>p90/10 ratio</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Arial" panose="020B0604020202020204" pitchFamily="34" charset="0"/>
                        </a:rPr>
                        <a:t>2.73</a:t>
                      </a:r>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r>
              <a:tr h="224236">
                <a:tc>
                  <a:txBody>
                    <a:bodyPr/>
                    <a:lstStyle/>
                    <a:p>
                      <a:pPr algn="l" fontAlgn="b"/>
                      <a:r>
                        <a:rPr lang="en-US" sz="1400" b="1" i="0" u="none" strike="noStrike">
                          <a:solidFill>
                            <a:srgbClr val="000000"/>
                          </a:solidFill>
                          <a:effectLst/>
                          <a:latin typeface="Arial" panose="020B0604020202020204" pitchFamily="34" charset="0"/>
                        </a:rPr>
                        <a:t>IQR ratio</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Arial" panose="020B0604020202020204" pitchFamily="34" charset="0"/>
                        </a:rPr>
                        <a:t>1.70</a:t>
                      </a:r>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r>
              <a:tr h="224236">
                <a:tc>
                  <a:txBody>
                    <a:bodyPr/>
                    <a:lstStyle/>
                    <a:p>
                      <a:pPr algn="l" fontAlgn="b"/>
                      <a:r>
                        <a:rPr lang="en-US" sz="1400" b="1" i="0" u="none" strike="noStrike">
                          <a:solidFill>
                            <a:srgbClr val="000000"/>
                          </a:solidFill>
                          <a:effectLst/>
                          <a:latin typeface="Arial" panose="020B0604020202020204" pitchFamily="34" charset="0"/>
                        </a:rPr>
                        <a:t>Coefficient of Variation</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Arial" panose="020B0604020202020204" pitchFamily="34" charset="0"/>
                        </a:rPr>
                        <a:t>0.38</a:t>
                      </a:r>
                    </a:p>
                  </a:txBody>
                  <a:tcPr marL="9525" marR="9525" marT="9525" marB="0" anchor="b">
                    <a:lnL>
                      <a:noFill/>
                    </a:lnL>
                    <a:lnR>
                      <a:noFill/>
                    </a:lnR>
                    <a:lnT>
                      <a:noFill/>
                    </a:lnT>
                    <a:lnB>
                      <a:noFill/>
                    </a:lnB>
                  </a:tcPr>
                </a:tc>
              </a:tr>
              <a:tr h="224236">
                <a:tc>
                  <a:txBody>
                    <a:bodyPr/>
                    <a:lstStyle/>
                    <a:p>
                      <a:pPr algn="l" fontAlgn="b"/>
                      <a:r>
                        <a:rPr lang="en-US" sz="1400" b="1" i="0" u="none" strike="noStrike">
                          <a:solidFill>
                            <a:srgbClr val="000000"/>
                          </a:solidFill>
                          <a:effectLst/>
                          <a:latin typeface="Arial" panose="020B0604020202020204" pitchFamily="34" charset="0"/>
                        </a:rPr>
                        <a:t>Gini Coefficient</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Arial" panose="020B0604020202020204" pitchFamily="34" charset="0"/>
                        </a:rPr>
                        <a:t>0.21</a:t>
                      </a:r>
                    </a:p>
                  </a:txBody>
                  <a:tcPr marL="9525" marR="9525" marT="9525" marB="0" anchor="b">
                    <a:lnL>
                      <a:noFill/>
                    </a:lnL>
                    <a:lnR>
                      <a:noFill/>
                    </a:lnR>
                    <a:lnT>
                      <a:noFill/>
                    </a:lnT>
                    <a:lnB>
                      <a:noFill/>
                    </a:lnB>
                  </a:tcPr>
                </a:tc>
              </a:tr>
            </a:tbl>
          </a:graphicData>
        </a:graphic>
      </p:graphicFrame>
      <p:sp>
        <p:nvSpPr>
          <p:cNvPr id="10" name="TextBox 9"/>
          <p:cNvSpPr txBox="1"/>
          <p:nvPr/>
        </p:nvSpPr>
        <p:spPr>
          <a:xfrm>
            <a:off x="0" y="6557642"/>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40334427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Paper</a:t>
            </a:r>
            <a:endParaRPr lang="en-US" dirty="0"/>
          </a:p>
        </p:txBody>
      </p:sp>
      <p:sp>
        <p:nvSpPr>
          <p:cNvPr id="3" name="Content Placeholder 2"/>
          <p:cNvSpPr>
            <a:spLocks noGrp="1"/>
          </p:cNvSpPr>
          <p:nvPr>
            <p:ph idx="1"/>
          </p:nvPr>
        </p:nvSpPr>
        <p:spPr>
          <a:xfrm>
            <a:off x="119074" y="1155700"/>
            <a:ext cx="8842375" cy="5262980"/>
          </a:xfrm>
        </p:spPr>
        <p:txBody>
          <a:bodyPr/>
          <a:lstStyle/>
          <a:p>
            <a:pPr>
              <a:buFont typeface="Arial"/>
              <a:buChar char="•"/>
            </a:pPr>
            <a:r>
              <a:rPr lang="en-US" sz="1800" dirty="0" smtClean="0"/>
              <a:t>Analyzes </a:t>
            </a:r>
            <a:r>
              <a:rPr lang="en-US" sz="1800" dirty="0"/>
              <a:t>employer sponsored insurance claims from Aetna, UnitedHealth, and Humana that includes negotiated transaction prices</a:t>
            </a:r>
          </a:p>
          <a:p>
            <a:pPr>
              <a:buFont typeface="Arial"/>
              <a:buChar char="•"/>
            </a:pPr>
            <a:endParaRPr lang="en-US" sz="1800" dirty="0"/>
          </a:p>
          <a:p>
            <a:pPr>
              <a:buFont typeface="Arial"/>
              <a:buChar char="•"/>
            </a:pPr>
            <a:r>
              <a:rPr lang="en-US" sz="1800" dirty="0" smtClean="0"/>
              <a:t>Studies </a:t>
            </a:r>
            <a:r>
              <a:rPr lang="en-US" sz="1800" dirty="0"/>
              <a:t>the variation in private health care spending, analyze the contribution of prices to spending variation, and examine providers’ price variation</a:t>
            </a:r>
          </a:p>
          <a:p>
            <a:pPr>
              <a:buFont typeface="Arial"/>
              <a:buChar char="•"/>
            </a:pPr>
            <a:endParaRPr lang="en-US" sz="1800" dirty="0"/>
          </a:p>
          <a:p>
            <a:endParaRPr lang="en-US" sz="1800" dirty="0" smtClean="0"/>
          </a:p>
          <a:p>
            <a:endParaRPr lang="en-US" sz="1800" dirty="0"/>
          </a:p>
          <a:p>
            <a:r>
              <a:rPr lang="en-US" sz="1800" b="1" dirty="0"/>
              <a:t>Key Findings – Price Plays Crucial Role in Spending by Privately Insured</a:t>
            </a:r>
          </a:p>
          <a:p>
            <a:endParaRPr lang="en-US" sz="1800" dirty="0"/>
          </a:p>
          <a:p>
            <a:pPr marL="775384" lvl="4" indent="-342499">
              <a:buFont typeface="+mj-lt"/>
              <a:buAutoNum type="arabicPeriod"/>
            </a:pPr>
            <a:r>
              <a:rPr lang="en-US" sz="1800" dirty="0"/>
              <a:t>Low correlation (</a:t>
            </a:r>
            <a:r>
              <a:rPr lang="en-US" sz="1800" dirty="0" smtClean="0"/>
              <a:t>0.140) </a:t>
            </a:r>
            <a:r>
              <a:rPr lang="en-US" sz="1800" dirty="0"/>
              <a:t>between Medicare and private spending per person; </a:t>
            </a:r>
          </a:p>
          <a:p>
            <a:pPr marL="789654" lvl="4" indent="-342499">
              <a:buFont typeface="+mj-lt"/>
              <a:buAutoNum type="arabicPeriod"/>
            </a:pPr>
            <a:endParaRPr lang="en-US" sz="1800" dirty="0"/>
          </a:p>
          <a:p>
            <a:pPr marL="775384" lvl="4" indent="-342499">
              <a:buFont typeface="+mj-lt"/>
              <a:buAutoNum type="arabicPeriod"/>
            </a:pPr>
            <a:r>
              <a:rPr lang="en-US" sz="1800" dirty="0"/>
              <a:t>Price explains large portion of national variation in inpatient private spending; </a:t>
            </a:r>
          </a:p>
          <a:p>
            <a:pPr marL="789654" lvl="4" indent="-342499">
              <a:buFont typeface="+mj-lt"/>
              <a:buAutoNum type="arabicPeriod"/>
            </a:pPr>
            <a:endParaRPr lang="en-US" sz="1800" dirty="0"/>
          </a:p>
          <a:p>
            <a:pPr marL="775384" lvl="4" indent="-342499">
              <a:buFont typeface="+mj-lt"/>
              <a:buAutoNum type="arabicPeriod"/>
            </a:pPr>
            <a:r>
              <a:rPr lang="en-US" sz="1800" dirty="0"/>
              <a:t>Substantial variation in prices, both within and across markets; </a:t>
            </a:r>
          </a:p>
          <a:p>
            <a:pPr marL="775384" lvl="4" indent="-342499">
              <a:buFont typeface="+mj-lt"/>
              <a:buAutoNum type="arabicPeriod"/>
            </a:pPr>
            <a:endParaRPr lang="en-US" sz="1800" dirty="0"/>
          </a:p>
          <a:p>
            <a:pPr marL="775384" lvl="4" indent="-342499">
              <a:buFont typeface="+mj-lt"/>
              <a:buAutoNum type="arabicPeriod"/>
            </a:pPr>
            <a:r>
              <a:rPr lang="en-US" sz="1800" dirty="0"/>
              <a:t>Higher hospital market concentration is associated with higher hospital prices;</a:t>
            </a:r>
          </a:p>
          <a:p>
            <a:pPr marL="432882" lvl="4" indent="0">
              <a:buNone/>
            </a:pPr>
            <a:endParaRPr lang="en-US" sz="1800" dirty="0"/>
          </a:p>
          <a:p>
            <a:endParaRPr lang="en-US" sz="1800" dirty="0"/>
          </a:p>
        </p:txBody>
      </p:sp>
      <p:sp>
        <p:nvSpPr>
          <p:cNvPr id="4" name="Slide Number Placeholder 3"/>
          <p:cNvSpPr>
            <a:spLocks noGrp="1"/>
          </p:cNvSpPr>
          <p:nvPr>
            <p:ph type="sldNum" sz="quarter" idx="10"/>
          </p:nvPr>
        </p:nvSpPr>
        <p:spPr>
          <a:xfrm>
            <a:off x="8652026" y="6511935"/>
            <a:ext cx="85585" cy="184666"/>
          </a:xfrm>
        </p:spPr>
        <p:txBody>
          <a:bodyPr/>
          <a:lstStyle/>
          <a:p>
            <a:fld id="{B8CFF181-2F3B-4AA1-9654-173B98EB0EB6}" type="slidenum">
              <a:rPr lang="en-US" smtClean="0"/>
              <a:pPr/>
              <a:t>2</a:t>
            </a:fld>
            <a:endParaRPr lang="en-US"/>
          </a:p>
        </p:txBody>
      </p:sp>
      <p:sp>
        <p:nvSpPr>
          <p:cNvPr id="5" name="TextBox 4"/>
          <p:cNvSpPr txBox="1"/>
          <p:nvPr/>
        </p:nvSpPr>
        <p:spPr>
          <a:xfrm>
            <a:off x="0" y="6523319"/>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15294009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66431" y="6511935"/>
            <a:ext cx="171171" cy="184666"/>
          </a:xfrm>
        </p:spPr>
        <p:txBody>
          <a:bodyPr/>
          <a:lstStyle/>
          <a:p>
            <a:fld id="{0B0DE3AE-FB6B-4E78-BD55-B075A3E500A2}" type="slidenum">
              <a:rPr lang="en-US" smtClean="0"/>
              <a:pPr/>
              <a:t>29</a:t>
            </a:fld>
            <a:endParaRPr lang="en-US"/>
          </a:p>
        </p:txBody>
      </p:sp>
      <p:sp>
        <p:nvSpPr>
          <p:cNvPr id="4" name="Rectangle 3"/>
          <p:cNvSpPr/>
          <p:nvPr/>
        </p:nvSpPr>
        <p:spPr>
          <a:xfrm>
            <a:off x="0" y="0"/>
            <a:ext cx="8961438" cy="2451100"/>
          </a:xfrm>
          <a:prstGeom prst="rect">
            <a:avLst/>
          </a:prstGeom>
          <a:effectLst/>
        </p:spPr>
        <p:style>
          <a:lnRef idx="1">
            <a:schemeClr val="accent1"/>
          </a:lnRef>
          <a:fillRef idx="3">
            <a:schemeClr val="accent1"/>
          </a:fillRef>
          <a:effectRef idx="2">
            <a:schemeClr val="accent1"/>
          </a:effectRef>
          <a:fontRef idx="minor">
            <a:schemeClr val="lt1"/>
          </a:fontRef>
        </p:style>
        <p:txBody>
          <a:bodyPr lIns="91332" tIns="45667" rIns="91332" bIns="45667" rtlCol="0" anchor="ctr"/>
          <a:lstStyle/>
          <a:p>
            <a:pPr algn="ctr"/>
            <a:endParaRPr lang="en-US"/>
          </a:p>
        </p:txBody>
      </p:sp>
      <p:sp>
        <p:nvSpPr>
          <p:cNvPr id="5" name="Rounded Rectangle 4"/>
          <p:cNvSpPr/>
          <p:nvPr/>
        </p:nvSpPr>
        <p:spPr>
          <a:xfrm>
            <a:off x="571500" y="1574800"/>
            <a:ext cx="7823200" cy="825500"/>
          </a:xfrm>
          <a:prstGeom prst="roundRect">
            <a:avLst/>
          </a:prstGeom>
          <a:solidFill>
            <a:srgbClr val="20008F"/>
          </a:solidFill>
          <a:effectLst/>
        </p:spPr>
        <p:style>
          <a:lnRef idx="1">
            <a:schemeClr val="accent1"/>
          </a:lnRef>
          <a:fillRef idx="3">
            <a:schemeClr val="accent1"/>
          </a:fillRef>
          <a:effectRef idx="2">
            <a:schemeClr val="accent1"/>
          </a:effectRef>
          <a:fontRef idx="minor">
            <a:schemeClr val="lt1"/>
          </a:fontRef>
        </p:style>
        <p:txBody>
          <a:bodyPr lIns="91332" tIns="45667" rIns="91332" bIns="45667" rtlCol="0" anchor="ctr"/>
          <a:lstStyle/>
          <a:p>
            <a:pPr algn="ctr"/>
            <a:endParaRPr lang="en-US"/>
          </a:p>
        </p:txBody>
      </p:sp>
      <p:sp>
        <p:nvSpPr>
          <p:cNvPr id="6" name="TextBox 5"/>
          <p:cNvSpPr txBox="1"/>
          <p:nvPr/>
        </p:nvSpPr>
        <p:spPr>
          <a:xfrm>
            <a:off x="2395752" y="1794918"/>
            <a:ext cx="4158861" cy="400110"/>
          </a:xfrm>
          <a:prstGeom prst="rect">
            <a:avLst/>
          </a:prstGeom>
          <a:noFill/>
        </p:spPr>
        <p:txBody>
          <a:bodyPr wrap="none" lIns="91332" tIns="45667" rIns="91332" bIns="45667" rtlCol="0">
            <a:spAutoFit/>
          </a:bodyPr>
          <a:lstStyle/>
          <a:p>
            <a:pPr algn="ctr"/>
            <a:r>
              <a:rPr lang="en-US" sz="2000" b="1" dirty="0">
                <a:solidFill>
                  <a:srgbClr val="FFFFFF"/>
                </a:solidFill>
              </a:rPr>
              <a:t>Within Market Variation in Prices</a:t>
            </a:r>
          </a:p>
        </p:txBody>
      </p:sp>
      <p:sp>
        <p:nvSpPr>
          <p:cNvPr id="7" name="TextBox 6"/>
          <p:cNvSpPr txBox="1"/>
          <p:nvPr/>
        </p:nvSpPr>
        <p:spPr>
          <a:xfrm>
            <a:off x="0" y="6523319"/>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139199335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Divergence from Law of One Price in Non-Health Markets</a:t>
            </a:r>
            <a:endParaRPr lang="en-US" dirty="0"/>
          </a:p>
        </p:txBody>
      </p:sp>
      <p:sp>
        <p:nvSpPr>
          <p:cNvPr id="3" name="Content Placeholder 2"/>
          <p:cNvSpPr>
            <a:spLocks noGrp="1"/>
          </p:cNvSpPr>
          <p:nvPr>
            <p:ph idx="1"/>
          </p:nvPr>
        </p:nvSpPr>
        <p:spPr>
          <a:xfrm>
            <a:off x="119074" y="1273175"/>
            <a:ext cx="8618537" cy="4955204"/>
          </a:xfrm>
        </p:spPr>
        <p:txBody>
          <a:bodyPr/>
          <a:lstStyle/>
          <a:p>
            <a:r>
              <a:rPr lang="en-US" b="1" dirty="0" smtClean="0"/>
              <a:t>Food Staples</a:t>
            </a:r>
          </a:p>
          <a:p>
            <a:endParaRPr lang="en-US" b="1" dirty="0"/>
          </a:p>
          <a:p>
            <a:pPr>
              <a:buFont typeface="Arial"/>
              <a:buChar char="•"/>
            </a:pPr>
            <a:r>
              <a:rPr lang="en-US" dirty="0" smtClean="0"/>
              <a:t>Coefficient of variation for 36oz bottles of Ketchup purchased in Minneapolis in 2007: 0.23</a:t>
            </a:r>
          </a:p>
          <a:p>
            <a:pPr marL="432882" lvl="4" indent="0">
              <a:buNone/>
            </a:pPr>
            <a:r>
              <a:rPr lang="en-US" sz="1400" dirty="0"/>
              <a:t>[Kaplan and </a:t>
            </a:r>
            <a:r>
              <a:rPr lang="en-US" sz="1400" dirty="0" err="1"/>
              <a:t>Menzio</a:t>
            </a:r>
            <a:r>
              <a:rPr lang="en-US" sz="1400" dirty="0"/>
              <a:t> (2014]</a:t>
            </a:r>
          </a:p>
          <a:p>
            <a:endParaRPr lang="en-US" b="1" dirty="0"/>
          </a:p>
          <a:p>
            <a:r>
              <a:rPr lang="en-US" b="1" dirty="0" smtClean="0"/>
              <a:t>Pharmaceuticals</a:t>
            </a:r>
          </a:p>
          <a:p>
            <a:endParaRPr lang="en-US" b="1" dirty="0" smtClean="0"/>
          </a:p>
          <a:p>
            <a:pPr>
              <a:buFont typeface="Arial"/>
              <a:buChar char="•"/>
            </a:pPr>
            <a:r>
              <a:rPr lang="en-US" dirty="0" smtClean="0"/>
              <a:t>Within markets, the highest posted price for an RX is over 50% above lowest available price     </a:t>
            </a:r>
            <a:r>
              <a:rPr lang="en-US" sz="1400" dirty="0"/>
              <a:t>[Sorenson, 2000]</a:t>
            </a:r>
          </a:p>
          <a:p>
            <a:pPr>
              <a:buFont typeface="Arial"/>
              <a:buChar char="•"/>
            </a:pPr>
            <a:endParaRPr lang="en-US" dirty="0"/>
          </a:p>
          <a:p>
            <a:pPr>
              <a:buFont typeface="Arial"/>
              <a:buChar char="•"/>
            </a:pPr>
            <a:endParaRPr lang="en-US" sz="1100" dirty="0"/>
          </a:p>
          <a:p>
            <a:pPr marL="0" indent="0"/>
            <a:r>
              <a:rPr lang="en-US" b="1" dirty="0" smtClean="0"/>
              <a:t>Online Electronics</a:t>
            </a:r>
          </a:p>
          <a:p>
            <a:pPr>
              <a:buFont typeface="Arial"/>
              <a:buChar char="•"/>
            </a:pPr>
            <a:endParaRPr lang="en-US" dirty="0"/>
          </a:p>
          <a:p>
            <a:pPr marL="285418" indent="-285418">
              <a:buFont typeface="Arial"/>
              <a:buChar char="•"/>
            </a:pPr>
            <a:r>
              <a:rPr lang="en-US" dirty="0" smtClean="0"/>
              <a:t>Coefficient of variation for sale of online electronics: 0.126 </a:t>
            </a:r>
          </a:p>
          <a:p>
            <a:pPr marL="0" indent="0"/>
            <a:r>
              <a:rPr lang="en-US" dirty="0" smtClean="0"/>
              <a:t>   </a:t>
            </a:r>
            <a:r>
              <a:rPr lang="en-US" sz="1400" dirty="0"/>
              <a:t>   [</a:t>
            </a:r>
            <a:r>
              <a:rPr lang="en-US" sz="1400" dirty="0" err="1"/>
              <a:t>Baye</a:t>
            </a:r>
            <a:r>
              <a:rPr lang="en-US" sz="1400" dirty="0"/>
              <a:t> et al., 2004]</a:t>
            </a:r>
          </a:p>
          <a:p>
            <a:pPr marL="285418" indent="-285418">
              <a:buFont typeface="Arial"/>
              <a:buChar char="•"/>
            </a:pPr>
            <a:endParaRPr lang="en-US" dirty="0"/>
          </a:p>
          <a:p>
            <a:pPr marL="0" indent="0"/>
            <a:endParaRPr lang="en-US" sz="1100" dirty="0"/>
          </a:p>
          <a:p>
            <a:pPr marL="0" indent="0"/>
            <a:r>
              <a:rPr lang="en-US" b="1" dirty="0" smtClean="0"/>
              <a:t>Vocal Lessons</a:t>
            </a:r>
          </a:p>
          <a:p>
            <a:pPr marL="0" indent="0"/>
            <a:endParaRPr lang="en-US" b="1" dirty="0"/>
          </a:p>
          <a:p>
            <a:pPr marL="285418" indent="-285418">
              <a:buFont typeface="Arial"/>
              <a:buChar char="•"/>
            </a:pPr>
            <a:r>
              <a:rPr lang="en-US" dirty="0" smtClean="0"/>
              <a:t>Vocal lessons in Boston area have a coefficient of variation of 0.38</a:t>
            </a:r>
          </a:p>
          <a:p>
            <a:pPr marL="0" indent="0"/>
            <a:r>
              <a:rPr lang="en-US" sz="1400" dirty="0"/>
              <a:t>       [Pratt, Wise, and </a:t>
            </a:r>
            <a:r>
              <a:rPr lang="en-US" sz="1400" dirty="0" err="1"/>
              <a:t>Zeckhauser</a:t>
            </a:r>
            <a:r>
              <a:rPr lang="en-US" sz="1400" dirty="0"/>
              <a:t>, 1979]</a:t>
            </a:r>
          </a:p>
        </p:txBody>
      </p:sp>
      <p:sp>
        <p:nvSpPr>
          <p:cNvPr id="4" name="Slide Number Placeholder 3"/>
          <p:cNvSpPr>
            <a:spLocks noGrp="1"/>
          </p:cNvSpPr>
          <p:nvPr>
            <p:ph type="sldNum" sz="quarter" idx="10"/>
          </p:nvPr>
        </p:nvSpPr>
        <p:spPr>
          <a:xfrm>
            <a:off x="8566431" y="6511935"/>
            <a:ext cx="171171" cy="184666"/>
          </a:xfrm>
        </p:spPr>
        <p:txBody>
          <a:bodyPr/>
          <a:lstStyle/>
          <a:p>
            <a:fld id="{B8CFF181-2F3B-4AA1-9654-173B98EB0EB6}" type="slidenum">
              <a:rPr lang="en-US" smtClean="0"/>
              <a:pPr/>
              <a:t>30</a:t>
            </a:fld>
            <a:endParaRPr lang="en-US"/>
          </a:p>
        </p:txBody>
      </p:sp>
      <p:sp>
        <p:nvSpPr>
          <p:cNvPr id="5" name="TextBox 4"/>
          <p:cNvSpPr txBox="1"/>
          <p:nvPr/>
        </p:nvSpPr>
        <p:spPr>
          <a:xfrm>
            <a:off x="0" y="6523319"/>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261231858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Knee Replacement Facility </a:t>
            </a:r>
            <a:r>
              <a:rPr lang="en-US" dirty="0"/>
              <a:t>Prices Within Markets</a:t>
            </a:r>
          </a:p>
        </p:txBody>
      </p:sp>
      <p:graphicFrame>
        <p:nvGraphicFramePr>
          <p:cNvPr id="3" name="Table 2"/>
          <p:cNvGraphicFramePr>
            <a:graphicFrameLocks noGrp="1"/>
          </p:cNvGraphicFramePr>
          <p:nvPr>
            <p:extLst>
              <p:ext uri="{D42A27DB-BD31-4B8C-83A1-F6EECF244321}">
                <p14:modId xmlns:p14="http://schemas.microsoft.com/office/powerpoint/2010/main" val="579543783"/>
              </p:ext>
            </p:extLst>
          </p:nvPr>
        </p:nvGraphicFramePr>
        <p:xfrm>
          <a:off x="0" y="1045457"/>
          <a:ext cx="8961438" cy="4799277"/>
        </p:xfrm>
        <a:graphic>
          <a:graphicData uri="http://schemas.openxmlformats.org/drawingml/2006/table">
            <a:tbl>
              <a:tblPr firstRow="1" bandRow="1">
                <a:tableStyleId>{5C22544A-7EE6-4342-B048-85BDC9FD1C3A}</a:tableStyleId>
              </a:tblPr>
              <a:tblGrid>
                <a:gridCol w="2987146"/>
                <a:gridCol w="2987146"/>
                <a:gridCol w="2987146"/>
              </a:tblGrid>
              <a:tr h="2507368">
                <a:tc>
                  <a:txBody>
                    <a:bodyPr/>
                    <a:lstStyle/>
                    <a:p>
                      <a:pPr algn="ctr"/>
                      <a:r>
                        <a:rPr lang="en-US" sz="1600" b="1" dirty="0" smtClean="0">
                          <a:solidFill>
                            <a:schemeClr val="tx1"/>
                          </a:solidFill>
                        </a:rPr>
                        <a:t>Denver, CO</a:t>
                      </a:r>
                      <a:endParaRPr lang="en-US" sz="1600" b="1" dirty="0">
                        <a:solidFill>
                          <a:schemeClr val="tx1"/>
                        </a:solidFill>
                      </a:endParaRPr>
                    </a:p>
                  </a:txBody>
                  <a:tcPr/>
                </a:tc>
                <a:tc>
                  <a:txBody>
                    <a:bodyPr/>
                    <a:lstStyle/>
                    <a:p>
                      <a:pPr algn="ctr"/>
                      <a:r>
                        <a:rPr lang="en-US" sz="1600" b="1" dirty="0" smtClean="0">
                          <a:solidFill>
                            <a:schemeClr val="tx1"/>
                          </a:solidFill>
                        </a:rPr>
                        <a:t>Atlanta,</a:t>
                      </a:r>
                      <a:r>
                        <a:rPr lang="en-US" sz="1600" b="1" baseline="0" dirty="0" smtClean="0">
                          <a:solidFill>
                            <a:schemeClr val="tx1"/>
                          </a:solidFill>
                        </a:rPr>
                        <a:t> GA</a:t>
                      </a:r>
                      <a:endParaRPr lang="en-US" sz="1600" b="1" dirty="0">
                        <a:solidFill>
                          <a:schemeClr val="tx1"/>
                        </a:solidFill>
                      </a:endParaRPr>
                    </a:p>
                  </a:txBody>
                  <a:tcPr/>
                </a:tc>
                <a:tc>
                  <a:txBody>
                    <a:bodyPr/>
                    <a:lstStyle/>
                    <a:p>
                      <a:pPr algn="ctr"/>
                      <a:r>
                        <a:rPr lang="en-US" sz="1600" b="1" dirty="0" smtClean="0">
                          <a:solidFill>
                            <a:schemeClr val="tx1"/>
                          </a:solidFill>
                        </a:rPr>
                        <a:t>Manhattan,</a:t>
                      </a:r>
                      <a:r>
                        <a:rPr lang="en-US" sz="1600" b="1" baseline="0" dirty="0" smtClean="0">
                          <a:solidFill>
                            <a:schemeClr val="tx1"/>
                          </a:solidFill>
                        </a:rPr>
                        <a:t> NY</a:t>
                      </a:r>
                      <a:endParaRPr lang="en-US" sz="1600" b="1" dirty="0">
                        <a:solidFill>
                          <a:schemeClr val="tx1"/>
                        </a:solidFill>
                      </a:endParaRPr>
                    </a:p>
                  </a:txBody>
                  <a:tcPr/>
                </a:tc>
              </a:tr>
              <a:tr h="2291909">
                <a:tc>
                  <a:txBody>
                    <a:bodyPr/>
                    <a:lstStyle/>
                    <a:p>
                      <a:pPr algn="ctr"/>
                      <a:r>
                        <a:rPr lang="en-US" sz="1600" b="1" dirty="0" smtClean="0"/>
                        <a:t>Columbus, OH</a:t>
                      </a:r>
                      <a:endParaRPr lang="en-US" sz="1600" b="1" dirty="0"/>
                    </a:p>
                  </a:txBody>
                  <a:tcPr/>
                </a:tc>
                <a:tc>
                  <a:txBody>
                    <a:bodyPr/>
                    <a:lstStyle/>
                    <a:p>
                      <a:pPr algn="ctr"/>
                      <a:r>
                        <a:rPr lang="en-US" sz="1600" b="1" dirty="0" smtClean="0"/>
                        <a:t>Philadelphia, PA</a:t>
                      </a:r>
                      <a:endParaRPr lang="en-US" sz="1600" b="1" dirty="0"/>
                    </a:p>
                  </a:txBody>
                  <a:tcPr/>
                </a:tc>
                <a:tc>
                  <a:txBody>
                    <a:bodyPr/>
                    <a:lstStyle/>
                    <a:p>
                      <a:pPr algn="ctr"/>
                      <a:r>
                        <a:rPr lang="en-US" sz="1600" b="1" dirty="0" smtClean="0"/>
                        <a:t>Houston, TX</a:t>
                      </a:r>
                      <a:endParaRPr lang="en-US" sz="1600" b="1" dirty="0"/>
                    </a:p>
                  </a:txBody>
                  <a:tcPr/>
                </a:tc>
              </a:tr>
            </a:tbl>
          </a:graphicData>
        </a:graphic>
      </p:graphicFrame>
      <p:pic>
        <p:nvPicPr>
          <p:cNvPr id="131074" name="Picture 2" descr="F:\Dropbox\HCCI_Study\20151101_updates\20151101\withinmkt\notitle\knr\HC_var_withinmkt_knr_Denver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6" y="1372325"/>
            <a:ext cx="2962274" cy="2154687"/>
          </a:xfrm>
          <a:prstGeom prst="rect">
            <a:avLst/>
          </a:prstGeom>
          <a:noFill/>
          <a:extLst>
            <a:ext uri="{909E8E84-426E-40dd-AFC4-6F175D3DCCD1}">
              <a14:hiddenFill xmlns:a14="http://schemas.microsoft.com/office/drawing/2010/main">
                <a:solidFill>
                  <a:srgbClr val="FFFFFF"/>
                </a:solidFill>
              </a14:hiddenFill>
            </a:ext>
          </a:extLst>
        </p:spPr>
      </p:pic>
      <p:pic>
        <p:nvPicPr>
          <p:cNvPr id="131075" name="Picture 3" descr="F:\Dropbox\HCCI_Study\20151101_updates\20151101\withinmkt\notitle\knr\HC_var_withinmkt_knr_Atlanta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850" y="1372325"/>
            <a:ext cx="2962276" cy="2154687"/>
          </a:xfrm>
          <a:prstGeom prst="rect">
            <a:avLst/>
          </a:prstGeom>
          <a:noFill/>
          <a:extLst>
            <a:ext uri="{909E8E84-426E-40dd-AFC4-6F175D3DCCD1}">
              <a14:hiddenFill xmlns:a14="http://schemas.microsoft.com/office/drawing/2010/main">
                <a:solidFill>
                  <a:srgbClr val="FFFFFF"/>
                </a:solidFill>
              </a14:hiddenFill>
            </a:ext>
          </a:extLst>
        </p:spPr>
      </p:pic>
      <p:pic>
        <p:nvPicPr>
          <p:cNvPr id="131076" name="Picture 4" descr="F:\Dropbox\HCCI_Study\20151101_updates\20151101\withinmkt\notitle\knr\HC_var_withinmkt_knr_Manhattan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2176" y="1372325"/>
            <a:ext cx="2962276" cy="2154687"/>
          </a:xfrm>
          <a:prstGeom prst="rect">
            <a:avLst/>
          </a:prstGeom>
          <a:noFill/>
          <a:extLst>
            <a:ext uri="{909E8E84-426E-40dd-AFC4-6F175D3DCCD1}">
              <a14:hiddenFill xmlns:a14="http://schemas.microsoft.com/office/drawing/2010/main">
                <a:solidFill>
                  <a:srgbClr val="FFFFFF"/>
                </a:solidFill>
              </a14:hiddenFill>
            </a:ext>
          </a:extLst>
        </p:spPr>
      </p:pic>
      <p:pic>
        <p:nvPicPr>
          <p:cNvPr id="131077" name="Picture 5" descr="F:\Dropbox\HCCI_Study\20151101_updates\20151101\withinmkt\notitle\knr\HC_var_withinmkt_knr_Columbus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7" y="3890964"/>
            <a:ext cx="2962274" cy="2154686"/>
          </a:xfrm>
          <a:prstGeom prst="rect">
            <a:avLst/>
          </a:prstGeom>
          <a:noFill/>
          <a:extLst>
            <a:ext uri="{909E8E84-426E-40dd-AFC4-6F175D3DCCD1}">
              <a14:hiddenFill xmlns:a14="http://schemas.microsoft.com/office/drawing/2010/main">
                <a:solidFill>
                  <a:srgbClr val="FFFFFF"/>
                </a:solidFill>
              </a14:hiddenFill>
            </a:ext>
          </a:extLst>
        </p:spPr>
      </p:pic>
      <p:pic>
        <p:nvPicPr>
          <p:cNvPr id="131078" name="Picture 6" descr="F:\Dropbox\HCCI_Study\20151101_updates\20151101\withinmkt\notitle\knr\HC_var_withinmkt_knr_Philadelphia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3890964"/>
            <a:ext cx="2981326" cy="2168544"/>
          </a:xfrm>
          <a:prstGeom prst="rect">
            <a:avLst/>
          </a:prstGeom>
          <a:noFill/>
          <a:extLst>
            <a:ext uri="{909E8E84-426E-40dd-AFC4-6F175D3DCCD1}">
              <a14:hiddenFill xmlns:a14="http://schemas.microsoft.com/office/drawing/2010/main">
                <a:solidFill>
                  <a:srgbClr val="FFFFFF"/>
                </a:solidFill>
              </a14:hiddenFill>
            </a:ext>
          </a:extLst>
        </p:spPr>
      </p:pic>
      <p:pic>
        <p:nvPicPr>
          <p:cNvPr id="131079" name="Picture 7" descr="F:\Dropbox\HCCI_Study\20151101_updates\20151101\withinmkt\notitle\knr\HC_var_withinmkt_knr_Houston_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2176" y="3890964"/>
            <a:ext cx="2962276" cy="21546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 y="6382921"/>
            <a:ext cx="8638685" cy="276892"/>
          </a:xfrm>
          <a:prstGeom prst="rect">
            <a:avLst/>
          </a:prstGeom>
          <a:noFill/>
        </p:spPr>
        <p:txBody>
          <a:bodyPr wrap="none" lIns="91332" tIns="45667" rIns="91332" bIns="45667" rtlCol="0">
            <a:spAutoFit/>
          </a:bodyPr>
          <a:lstStyle/>
          <a:p>
            <a:r>
              <a:rPr lang="en-US" sz="1200" b="1" dirty="0" smtClean="0"/>
              <a:t>Note</a:t>
            </a:r>
            <a:r>
              <a:rPr lang="en-US" sz="1200" dirty="0" smtClean="0"/>
              <a:t>: Each </a:t>
            </a:r>
            <a:r>
              <a:rPr lang="en-US" sz="1200" dirty="0"/>
              <a:t>column is a </a:t>
            </a:r>
            <a:r>
              <a:rPr lang="en-US" sz="1200" dirty="0" smtClean="0"/>
              <a:t>hospital. Prices are regression-adjusted, measured from 2008 – 2011, and presented in 2011 dollars. </a:t>
            </a:r>
            <a:endParaRPr lang="en-US" sz="1200" dirty="0"/>
          </a:p>
        </p:txBody>
      </p:sp>
      <p:sp>
        <p:nvSpPr>
          <p:cNvPr id="11" name="TextBox 10"/>
          <p:cNvSpPr txBox="1"/>
          <p:nvPr/>
        </p:nvSpPr>
        <p:spPr>
          <a:xfrm>
            <a:off x="0" y="6546201"/>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22893754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Colonoscopy Facility </a:t>
            </a:r>
            <a:r>
              <a:rPr lang="en-US" dirty="0"/>
              <a:t>Prices Within Markets</a:t>
            </a:r>
          </a:p>
        </p:txBody>
      </p:sp>
      <p:graphicFrame>
        <p:nvGraphicFramePr>
          <p:cNvPr id="3" name="Table 2"/>
          <p:cNvGraphicFramePr>
            <a:graphicFrameLocks noGrp="1"/>
          </p:cNvGraphicFramePr>
          <p:nvPr>
            <p:extLst>
              <p:ext uri="{D42A27DB-BD31-4B8C-83A1-F6EECF244321}">
                <p14:modId xmlns:p14="http://schemas.microsoft.com/office/powerpoint/2010/main" val="868617060"/>
              </p:ext>
            </p:extLst>
          </p:nvPr>
        </p:nvGraphicFramePr>
        <p:xfrm>
          <a:off x="0" y="1045457"/>
          <a:ext cx="8961438" cy="4799277"/>
        </p:xfrm>
        <a:graphic>
          <a:graphicData uri="http://schemas.openxmlformats.org/drawingml/2006/table">
            <a:tbl>
              <a:tblPr firstRow="1" bandRow="1">
                <a:tableStyleId>{5C22544A-7EE6-4342-B048-85BDC9FD1C3A}</a:tableStyleId>
              </a:tblPr>
              <a:tblGrid>
                <a:gridCol w="2987146"/>
                <a:gridCol w="2987146"/>
                <a:gridCol w="2987146"/>
              </a:tblGrid>
              <a:tr h="2507368">
                <a:tc>
                  <a:txBody>
                    <a:bodyPr/>
                    <a:lstStyle/>
                    <a:p>
                      <a:pPr algn="ctr"/>
                      <a:r>
                        <a:rPr lang="en-US" sz="1600" b="1" dirty="0" smtClean="0">
                          <a:solidFill>
                            <a:schemeClr val="tx1"/>
                          </a:solidFill>
                        </a:rPr>
                        <a:t>Denver, CO</a:t>
                      </a:r>
                      <a:endParaRPr lang="en-US" sz="1600" b="1" dirty="0">
                        <a:solidFill>
                          <a:schemeClr val="tx1"/>
                        </a:solidFill>
                      </a:endParaRPr>
                    </a:p>
                  </a:txBody>
                  <a:tcPr/>
                </a:tc>
                <a:tc>
                  <a:txBody>
                    <a:bodyPr/>
                    <a:lstStyle/>
                    <a:p>
                      <a:pPr algn="ctr"/>
                      <a:r>
                        <a:rPr lang="en-US" sz="1600" b="1" dirty="0" smtClean="0">
                          <a:solidFill>
                            <a:schemeClr val="tx1"/>
                          </a:solidFill>
                        </a:rPr>
                        <a:t>Atlanta,</a:t>
                      </a:r>
                      <a:r>
                        <a:rPr lang="en-US" sz="1600" b="1" baseline="0" dirty="0" smtClean="0">
                          <a:solidFill>
                            <a:schemeClr val="tx1"/>
                          </a:solidFill>
                        </a:rPr>
                        <a:t> GA</a:t>
                      </a:r>
                      <a:endParaRPr lang="en-US" sz="1600" b="1" dirty="0">
                        <a:solidFill>
                          <a:schemeClr val="tx1"/>
                        </a:solidFill>
                      </a:endParaRPr>
                    </a:p>
                  </a:txBody>
                  <a:tcPr/>
                </a:tc>
                <a:tc>
                  <a:txBody>
                    <a:bodyPr/>
                    <a:lstStyle/>
                    <a:p>
                      <a:pPr algn="ctr"/>
                      <a:r>
                        <a:rPr lang="en-US" sz="1600" b="1" dirty="0" smtClean="0">
                          <a:solidFill>
                            <a:schemeClr val="tx1"/>
                          </a:solidFill>
                        </a:rPr>
                        <a:t>Manhattan,</a:t>
                      </a:r>
                      <a:r>
                        <a:rPr lang="en-US" sz="1600" b="1" baseline="0" dirty="0" smtClean="0">
                          <a:solidFill>
                            <a:schemeClr val="tx1"/>
                          </a:solidFill>
                        </a:rPr>
                        <a:t> NY</a:t>
                      </a:r>
                      <a:endParaRPr lang="en-US" sz="1600" b="1" dirty="0">
                        <a:solidFill>
                          <a:schemeClr val="tx1"/>
                        </a:solidFill>
                      </a:endParaRPr>
                    </a:p>
                  </a:txBody>
                  <a:tcPr/>
                </a:tc>
              </a:tr>
              <a:tr h="2291909">
                <a:tc>
                  <a:txBody>
                    <a:bodyPr/>
                    <a:lstStyle/>
                    <a:p>
                      <a:pPr algn="ctr"/>
                      <a:r>
                        <a:rPr lang="en-US" sz="1600" b="1" dirty="0" smtClean="0"/>
                        <a:t>Columbus, OH</a:t>
                      </a:r>
                      <a:endParaRPr lang="en-US" sz="1600" b="1" dirty="0"/>
                    </a:p>
                  </a:txBody>
                  <a:tcPr/>
                </a:tc>
                <a:tc>
                  <a:txBody>
                    <a:bodyPr/>
                    <a:lstStyle/>
                    <a:p>
                      <a:pPr algn="ctr"/>
                      <a:r>
                        <a:rPr lang="en-US" sz="1600" b="1" dirty="0" smtClean="0"/>
                        <a:t>Philadelphia, PA</a:t>
                      </a:r>
                      <a:endParaRPr lang="en-US" sz="1600" b="1" dirty="0"/>
                    </a:p>
                  </a:txBody>
                  <a:tcPr/>
                </a:tc>
                <a:tc>
                  <a:txBody>
                    <a:bodyPr/>
                    <a:lstStyle/>
                    <a:p>
                      <a:pPr algn="ctr"/>
                      <a:r>
                        <a:rPr lang="en-US" sz="1600" b="1" dirty="0" smtClean="0"/>
                        <a:t>Houston, TX</a:t>
                      </a:r>
                      <a:endParaRPr lang="en-US" sz="1600" b="1" dirty="0"/>
                    </a:p>
                  </a:txBody>
                  <a:tcPr/>
                </a:tc>
              </a:tr>
            </a:tbl>
          </a:graphicData>
        </a:graphic>
      </p:graphicFrame>
      <p:pic>
        <p:nvPicPr>
          <p:cNvPr id="131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26" y="1372326"/>
            <a:ext cx="2962274" cy="2154685"/>
          </a:xfrm>
          <a:prstGeom prst="rect">
            <a:avLst/>
          </a:prstGeom>
          <a:noFill/>
          <a:extLst>
            <a:ext uri="{909E8E84-426E-40dd-AFC4-6F175D3DCCD1}">
              <a14:hiddenFill xmlns:a14="http://schemas.microsoft.com/office/drawing/2010/main">
                <a:solidFill>
                  <a:srgbClr val="FFFFFF"/>
                </a:solidFill>
              </a14:hiddenFill>
            </a:ext>
          </a:extLst>
        </p:spPr>
      </p:pic>
      <p:pic>
        <p:nvPicPr>
          <p:cNvPr id="131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90850" y="1372325"/>
            <a:ext cx="2962275" cy="2154687"/>
          </a:xfrm>
          <a:prstGeom prst="rect">
            <a:avLst/>
          </a:prstGeom>
          <a:noFill/>
          <a:extLst>
            <a:ext uri="{909E8E84-426E-40dd-AFC4-6F175D3DCCD1}">
              <a14:hiddenFill xmlns:a14="http://schemas.microsoft.com/office/drawing/2010/main">
                <a:solidFill>
                  <a:srgbClr val="FFFFFF"/>
                </a:solidFill>
              </a14:hiddenFill>
            </a:ext>
          </a:extLst>
        </p:spPr>
      </p:pic>
      <p:pic>
        <p:nvPicPr>
          <p:cNvPr id="131076"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72176" y="1372325"/>
            <a:ext cx="2962275" cy="2154687"/>
          </a:xfrm>
          <a:prstGeom prst="rect">
            <a:avLst/>
          </a:prstGeom>
          <a:noFill/>
          <a:extLst>
            <a:ext uri="{909E8E84-426E-40dd-AFC4-6F175D3DCCD1}">
              <a14:hiddenFill xmlns:a14="http://schemas.microsoft.com/office/drawing/2010/main">
                <a:solidFill>
                  <a:srgbClr val="FFFFFF"/>
                </a:solidFill>
              </a14:hiddenFill>
            </a:ext>
          </a:extLst>
        </p:spPr>
      </p:pic>
      <p:pic>
        <p:nvPicPr>
          <p:cNvPr id="131077"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527" y="3890964"/>
            <a:ext cx="2962274" cy="2154685"/>
          </a:xfrm>
          <a:prstGeom prst="rect">
            <a:avLst/>
          </a:prstGeom>
          <a:noFill/>
          <a:extLst>
            <a:ext uri="{909E8E84-426E-40dd-AFC4-6F175D3DCCD1}">
              <a14:hiddenFill xmlns:a14="http://schemas.microsoft.com/office/drawing/2010/main">
                <a:solidFill>
                  <a:srgbClr val="FFFFFF"/>
                </a:solidFill>
              </a14:hiddenFill>
            </a:ext>
          </a:extLst>
        </p:spPr>
      </p:pic>
      <p:pic>
        <p:nvPicPr>
          <p:cNvPr id="131078"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971800" y="3890964"/>
            <a:ext cx="2981326" cy="2168543"/>
          </a:xfrm>
          <a:prstGeom prst="rect">
            <a:avLst/>
          </a:prstGeom>
          <a:noFill/>
          <a:extLst>
            <a:ext uri="{909E8E84-426E-40dd-AFC4-6F175D3DCCD1}">
              <a14:hiddenFill xmlns:a14="http://schemas.microsoft.com/office/drawing/2010/main">
                <a:solidFill>
                  <a:srgbClr val="FFFFFF"/>
                </a:solidFill>
              </a14:hiddenFill>
            </a:ext>
          </a:extLst>
        </p:spPr>
      </p:pic>
      <p:pic>
        <p:nvPicPr>
          <p:cNvPr id="131079" name="Picture 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972176" y="3890964"/>
            <a:ext cx="2962275" cy="21546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 y="6382921"/>
            <a:ext cx="8638685" cy="276892"/>
          </a:xfrm>
          <a:prstGeom prst="rect">
            <a:avLst/>
          </a:prstGeom>
          <a:noFill/>
        </p:spPr>
        <p:txBody>
          <a:bodyPr wrap="none" lIns="91332" tIns="45667" rIns="91332" bIns="45667" rtlCol="0">
            <a:spAutoFit/>
          </a:bodyPr>
          <a:lstStyle/>
          <a:p>
            <a:r>
              <a:rPr lang="en-US" sz="1200" b="1" dirty="0" smtClean="0"/>
              <a:t>Note</a:t>
            </a:r>
            <a:r>
              <a:rPr lang="en-US" sz="1200" dirty="0" smtClean="0"/>
              <a:t>: Each </a:t>
            </a:r>
            <a:r>
              <a:rPr lang="en-US" sz="1200" dirty="0"/>
              <a:t>column is a </a:t>
            </a:r>
            <a:r>
              <a:rPr lang="en-US" sz="1200" dirty="0" smtClean="0"/>
              <a:t>hospital. Prices are regression-adjusted, measured from 2008 – 2011, and presented in 2011 dollars. </a:t>
            </a:r>
            <a:endParaRPr lang="en-US" sz="1200" dirty="0"/>
          </a:p>
        </p:txBody>
      </p:sp>
      <p:sp>
        <p:nvSpPr>
          <p:cNvPr id="11" name="TextBox 10"/>
          <p:cNvSpPr txBox="1"/>
          <p:nvPr/>
        </p:nvSpPr>
        <p:spPr>
          <a:xfrm>
            <a:off x="0" y="6546201"/>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302809185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Limb MRI Facility </a:t>
            </a:r>
            <a:r>
              <a:rPr lang="en-US" dirty="0"/>
              <a:t>Prices Within Markets</a:t>
            </a:r>
          </a:p>
        </p:txBody>
      </p:sp>
      <p:graphicFrame>
        <p:nvGraphicFramePr>
          <p:cNvPr id="3" name="Table 2"/>
          <p:cNvGraphicFramePr>
            <a:graphicFrameLocks noGrp="1"/>
          </p:cNvGraphicFramePr>
          <p:nvPr>
            <p:extLst>
              <p:ext uri="{D42A27DB-BD31-4B8C-83A1-F6EECF244321}">
                <p14:modId xmlns:p14="http://schemas.microsoft.com/office/powerpoint/2010/main" val="1393415172"/>
              </p:ext>
            </p:extLst>
          </p:nvPr>
        </p:nvGraphicFramePr>
        <p:xfrm>
          <a:off x="0" y="1045457"/>
          <a:ext cx="8961438" cy="4799277"/>
        </p:xfrm>
        <a:graphic>
          <a:graphicData uri="http://schemas.openxmlformats.org/drawingml/2006/table">
            <a:tbl>
              <a:tblPr firstRow="1" bandRow="1">
                <a:tableStyleId>{5C22544A-7EE6-4342-B048-85BDC9FD1C3A}</a:tableStyleId>
              </a:tblPr>
              <a:tblGrid>
                <a:gridCol w="2987146"/>
                <a:gridCol w="2987146"/>
                <a:gridCol w="2987146"/>
              </a:tblGrid>
              <a:tr h="2507368">
                <a:tc>
                  <a:txBody>
                    <a:bodyPr/>
                    <a:lstStyle/>
                    <a:p>
                      <a:pPr algn="ctr"/>
                      <a:r>
                        <a:rPr lang="en-US" sz="1600" b="1" dirty="0" smtClean="0">
                          <a:solidFill>
                            <a:schemeClr val="tx1"/>
                          </a:solidFill>
                        </a:rPr>
                        <a:t>Denver, CO</a:t>
                      </a:r>
                      <a:endParaRPr lang="en-US" sz="1600" b="1" dirty="0">
                        <a:solidFill>
                          <a:schemeClr val="tx1"/>
                        </a:solidFill>
                      </a:endParaRPr>
                    </a:p>
                  </a:txBody>
                  <a:tcPr/>
                </a:tc>
                <a:tc>
                  <a:txBody>
                    <a:bodyPr/>
                    <a:lstStyle/>
                    <a:p>
                      <a:pPr algn="ctr"/>
                      <a:r>
                        <a:rPr lang="en-US" sz="1600" b="1" dirty="0" smtClean="0">
                          <a:solidFill>
                            <a:schemeClr val="tx1"/>
                          </a:solidFill>
                        </a:rPr>
                        <a:t>Atlanta,</a:t>
                      </a:r>
                      <a:r>
                        <a:rPr lang="en-US" sz="1600" b="1" baseline="0" dirty="0" smtClean="0">
                          <a:solidFill>
                            <a:schemeClr val="tx1"/>
                          </a:solidFill>
                        </a:rPr>
                        <a:t> GA</a:t>
                      </a:r>
                      <a:endParaRPr lang="en-US" sz="1600" b="1" dirty="0">
                        <a:solidFill>
                          <a:schemeClr val="tx1"/>
                        </a:solidFill>
                      </a:endParaRPr>
                    </a:p>
                  </a:txBody>
                  <a:tcPr/>
                </a:tc>
                <a:tc>
                  <a:txBody>
                    <a:bodyPr/>
                    <a:lstStyle/>
                    <a:p>
                      <a:pPr algn="ctr"/>
                      <a:r>
                        <a:rPr lang="en-US" sz="1600" b="1" dirty="0" smtClean="0">
                          <a:solidFill>
                            <a:schemeClr val="tx1"/>
                          </a:solidFill>
                        </a:rPr>
                        <a:t>Manhattan,</a:t>
                      </a:r>
                      <a:r>
                        <a:rPr lang="en-US" sz="1600" b="1" baseline="0" dirty="0" smtClean="0">
                          <a:solidFill>
                            <a:schemeClr val="tx1"/>
                          </a:solidFill>
                        </a:rPr>
                        <a:t> NY</a:t>
                      </a:r>
                      <a:endParaRPr lang="en-US" sz="1600" b="1" dirty="0">
                        <a:solidFill>
                          <a:schemeClr val="tx1"/>
                        </a:solidFill>
                      </a:endParaRPr>
                    </a:p>
                  </a:txBody>
                  <a:tcPr/>
                </a:tc>
              </a:tr>
              <a:tr h="2291909">
                <a:tc>
                  <a:txBody>
                    <a:bodyPr/>
                    <a:lstStyle/>
                    <a:p>
                      <a:pPr algn="ctr"/>
                      <a:r>
                        <a:rPr lang="en-US" sz="1600" b="1" dirty="0" smtClean="0"/>
                        <a:t>Columbus, OH</a:t>
                      </a:r>
                      <a:endParaRPr lang="en-US" sz="1600" b="1" dirty="0"/>
                    </a:p>
                  </a:txBody>
                  <a:tcPr/>
                </a:tc>
                <a:tc>
                  <a:txBody>
                    <a:bodyPr/>
                    <a:lstStyle/>
                    <a:p>
                      <a:pPr algn="ctr"/>
                      <a:r>
                        <a:rPr lang="en-US" sz="1600" b="1" dirty="0" smtClean="0"/>
                        <a:t>Philadelphia, PA</a:t>
                      </a:r>
                      <a:endParaRPr lang="en-US" sz="1600" b="1" dirty="0"/>
                    </a:p>
                  </a:txBody>
                  <a:tcPr/>
                </a:tc>
                <a:tc>
                  <a:txBody>
                    <a:bodyPr/>
                    <a:lstStyle/>
                    <a:p>
                      <a:pPr algn="ctr"/>
                      <a:r>
                        <a:rPr lang="en-US" sz="1600" b="1" dirty="0" smtClean="0"/>
                        <a:t>Houston, TX</a:t>
                      </a:r>
                      <a:endParaRPr lang="en-US" sz="1600" b="1" dirty="0"/>
                    </a:p>
                  </a:txBody>
                  <a:tcPr/>
                </a:tc>
              </a:tr>
            </a:tbl>
          </a:graphicData>
        </a:graphic>
      </p:graphicFrame>
      <p:pic>
        <p:nvPicPr>
          <p:cNvPr id="131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26" y="1372326"/>
            <a:ext cx="2962273" cy="2154685"/>
          </a:xfrm>
          <a:prstGeom prst="rect">
            <a:avLst/>
          </a:prstGeom>
          <a:noFill/>
          <a:extLst>
            <a:ext uri="{909E8E84-426E-40dd-AFC4-6F175D3DCCD1}">
              <a14:hiddenFill xmlns:a14="http://schemas.microsoft.com/office/drawing/2010/main">
                <a:solidFill>
                  <a:srgbClr val="FFFFFF"/>
                </a:solidFill>
              </a14:hiddenFill>
            </a:ext>
          </a:extLst>
        </p:spPr>
      </p:pic>
      <p:pic>
        <p:nvPicPr>
          <p:cNvPr id="131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90850" y="1372325"/>
            <a:ext cx="2962275" cy="2154686"/>
          </a:xfrm>
          <a:prstGeom prst="rect">
            <a:avLst/>
          </a:prstGeom>
          <a:noFill/>
          <a:extLst>
            <a:ext uri="{909E8E84-426E-40dd-AFC4-6F175D3DCCD1}">
              <a14:hiddenFill xmlns:a14="http://schemas.microsoft.com/office/drawing/2010/main">
                <a:solidFill>
                  <a:srgbClr val="FFFFFF"/>
                </a:solidFill>
              </a14:hiddenFill>
            </a:ext>
          </a:extLst>
        </p:spPr>
      </p:pic>
      <p:pic>
        <p:nvPicPr>
          <p:cNvPr id="131076"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72176" y="1372325"/>
            <a:ext cx="2962275" cy="2154686"/>
          </a:xfrm>
          <a:prstGeom prst="rect">
            <a:avLst/>
          </a:prstGeom>
          <a:noFill/>
          <a:extLst>
            <a:ext uri="{909E8E84-426E-40dd-AFC4-6F175D3DCCD1}">
              <a14:hiddenFill xmlns:a14="http://schemas.microsoft.com/office/drawing/2010/main">
                <a:solidFill>
                  <a:srgbClr val="FFFFFF"/>
                </a:solidFill>
              </a14:hiddenFill>
            </a:ext>
          </a:extLst>
        </p:spPr>
      </p:pic>
      <p:pic>
        <p:nvPicPr>
          <p:cNvPr id="131077"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527" y="3890964"/>
            <a:ext cx="2962273" cy="2154685"/>
          </a:xfrm>
          <a:prstGeom prst="rect">
            <a:avLst/>
          </a:prstGeom>
          <a:noFill/>
          <a:extLst>
            <a:ext uri="{909E8E84-426E-40dd-AFC4-6F175D3DCCD1}">
              <a14:hiddenFill xmlns:a14="http://schemas.microsoft.com/office/drawing/2010/main">
                <a:solidFill>
                  <a:srgbClr val="FFFFFF"/>
                </a:solidFill>
              </a14:hiddenFill>
            </a:ext>
          </a:extLst>
        </p:spPr>
      </p:pic>
      <p:pic>
        <p:nvPicPr>
          <p:cNvPr id="131078"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971800" y="3890964"/>
            <a:ext cx="2981325" cy="2168543"/>
          </a:xfrm>
          <a:prstGeom prst="rect">
            <a:avLst/>
          </a:prstGeom>
          <a:noFill/>
          <a:extLst>
            <a:ext uri="{909E8E84-426E-40dd-AFC4-6F175D3DCCD1}">
              <a14:hiddenFill xmlns:a14="http://schemas.microsoft.com/office/drawing/2010/main">
                <a:solidFill>
                  <a:srgbClr val="FFFFFF"/>
                </a:solidFill>
              </a14:hiddenFill>
            </a:ext>
          </a:extLst>
        </p:spPr>
      </p:pic>
      <p:pic>
        <p:nvPicPr>
          <p:cNvPr id="131079" name="Picture 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972176" y="3890964"/>
            <a:ext cx="2962275" cy="21546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 y="6382921"/>
            <a:ext cx="8638685" cy="276892"/>
          </a:xfrm>
          <a:prstGeom prst="rect">
            <a:avLst/>
          </a:prstGeom>
          <a:noFill/>
        </p:spPr>
        <p:txBody>
          <a:bodyPr wrap="none" lIns="91332" tIns="45667" rIns="91332" bIns="45667" rtlCol="0">
            <a:spAutoFit/>
          </a:bodyPr>
          <a:lstStyle/>
          <a:p>
            <a:r>
              <a:rPr lang="en-US" sz="1200" b="1" dirty="0" smtClean="0"/>
              <a:t>Note</a:t>
            </a:r>
            <a:r>
              <a:rPr lang="en-US" sz="1200" dirty="0" smtClean="0"/>
              <a:t>: Each </a:t>
            </a:r>
            <a:r>
              <a:rPr lang="en-US" sz="1200" dirty="0"/>
              <a:t>column is a </a:t>
            </a:r>
            <a:r>
              <a:rPr lang="en-US" sz="1200" dirty="0" smtClean="0"/>
              <a:t>hospital. Prices are regression-adjusted, measured from 2008 – 2011, and presented in 2011 dollars. </a:t>
            </a:r>
            <a:endParaRPr lang="en-US" sz="1200" dirty="0"/>
          </a:p>
        </p:txBody>
      </p:sp>
      <p:sp>
        <p:nvSpPr>
          <p:cNvPr id="11" name="TextBox 10"/>
          <p:cNvSpPr txBox="1"/>
          <p:nvPr/>
        </p:nvSpPr>
        <p:spPr>
          <a:xfrm>
            <a:off x="0" y="6546201"/>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31597176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66431" y="6511935"/>
            <a:ext cx="171171" cy="184666"/>
          </a:xfrm>
        </p:spPr>
        <p:txBody>
          <a:bodyPr/>
          <a:lstStyle/>
          <a:p>
            <a:fld id="{0B0DE3AE-FB6B-4E78-BD55-B075A3E500A2}" type="slidenum">
              <a:rPr lang="en-US" smtClean="0"/>
              <a:pPr/>
              <a:t>34</a:t>
            </a:fld>
            <a:endParaRPr lang="en-US"/>
          </a:p>
        </p:txBody>
      </p:sp>
      <p:sp>
        <p:nvSpPr>
          <p:cNvPr id="4" name="Rectangle 3"/>
          <p:cNvSpPr/>
          <p:nvPr/>
        </p:nvSpPr>
        <p:spPr>
          <a:xfrm>
            <a:off x="0" y="0"/>
            <a:ext cx="8961438" cy="2451100"/>
          </a:xfrm>
          <a:prstGeom prst="rect">
            <a:avLst/>
          </a:prstGeom>
          <a:effectLst/>
        </p:spPr>
        <p:style>
          <a:lnRef idx="1">
            <a:schemeClr val="accent1"/>
          </a:lnRef>
          <a:fillRef idx="3">
            <a:schemeClr val="accent1"/>
          </a:fillRef>
          <a:effectRef idx="2">
            <a:schemeClr val="accent1"/>
          </a:effectRef>
          <a:fontRef idx="minor">
            <a:schemeClr val="lt1"/>
          </a:fontRef>
        </p:style>
        <p:txBody>
          <a:bodyPr lIns="91332" tIns="45667" rIns="91332" bIns="45667" rtlCol="0" anchor="ctr"/>
          <a:lstStyle/>
          <a:p>
            <a:pPr algn="ctr"/>
            <a:endParaRPr lang="en-US"/>
          </a:p>
        </p:txBody>
      </p:sp>
      <p:sp>
        <p:nvSpPr>
          <p:cNvPr id="5" name="Rounded Rectangle 4"/>
          <p:cNvSpPr/>
          <p:nvPr/>
        </p:nvSpPr>
        <p:spPr>
          <a:xfrm>
            <a:off x="571500" y="1574800"/>
            <a:ext cx="7823200" cy="825500"/>
          </a:xfrm>
          <a:prstGeom prst="roundRect">
            <a:avLst/>
          </a:prstGeom>
          <a:solidFill>
            <a:srgbClr val="20008F"/>
          </a:solidFill>
          <a:effectLst/>
        </p:spPr>
        <p:style>
          <a:lnRef idx="1">
            <a:schemeClr val="accent1"/>
          </a:lnRef>
          <a:fillRef idx="3">
            <a:schemeClr val="accent1"/>
          </a:fillRef>
          <a:effectRef idx="2">
            <a:schemeClr val="accent1"/>
          </a:effectRef>
          <a:fontRef idx="minor">
            <a:schemeClr val="lt1"/>
          </a:fontRef>
        </p:style>
        <p:txBody>
          <a:bodyPr lIns="91332" tIns="45667" rIns="91332" bIns="45667" rtlCol="0" anchor="ctr"/>
          <a:lstStyle/>
          <a:p>
            <a:pPr algn="ctr"/>
            <a:endParaRPr lang="en-US"/>
          </a:p>
        </p:txBody>
      </p:sp>
      <p:sp>
        <p:nvSpPr>
          <p:cNvPr id="6" name="TextBox 5"/>
          <p:cNvSpPr txBox="1"/>
          <p:nvPr/>
        </p:nvSpPr>
        <p:spPr>
          <a:xfrm>
            <a:off x="2857543" y="1794918"/>
            <a:ext cx="3235256" cy="400110"/>
          </a:xfrm>
          <a:prstGeom prst="rect">
            <a:avLst/>
          </a:prstGeom>
          <a:noFill/>
        </p:spPr>
        <p:txBody>
          <a:bodyPr wrap="none" lIns="91332" tIns="45667" rIns="91332" bIns="45667" rtlCol="0">
            <a:spAutoFit/>
          </a:bodyPr>
          <a:lstStyle/>
          <a:p>
            <a:pPr algn="ctr"/>
            <a:r>
              <a:rPr lang="en-US" sz="2000" b="1" dirty="0">
                <a:solidFill>
                  <a:srgbClr val="FFFFFF"/>
                </a:solidFill>
              </a:rPr>
              <a:t>Drivers of Price Variation</a:t>
            </a:r>
          </a:p>
        </p:txBody>
      </p:sp>
      <p:sp>
        <p:nvSpPr>
          <p:cNvPr id="7" name="TextBox 6"/>
          <p:cNvSpPr txBox="1"/>
          <p:nvPr/>
        </p:nvSpPr>
        <p:spPr>
          <a:xfrm>
            <a:off x="0" y="6523319"/>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33799281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4" y="133785"/>
            <a:ext cx="8618537" cy="369332"/>
          </a:xfrm>
        </p:spPr>
        <p:txBody>
          <a:bodyPr/>
          <a:lstStyle/>
          <a:p>
            <a:r>
              <a:rPr lang="en-US" dirty="0" smtClean="0"/>
              <a:t>Drivers of Price Variation</a:t>
            </a:r>
            <a:endParaRPr lang="en-US" dirty="0"/>
          </a:p>
        </p:txBody>
      </p:sp>
      <p:sp>
        <p:nvSpPr>
          <p:cNvPr id="3" name="Slide Number Placeholder 2"/>
          <p:cNvSpPr>
            <a:spLocks noGrp="1"/>
          </p:cNvSpPr>
          <p:nvPr>
            <p:ph type="sldNum" sz="quarter" idx="10"/>
          </p:nvPr>
        </p:nvSpPr>
        <p:spPr>
          <a:xfrm>
            <a:off x="8566431" y="6511935"/>
            <a:ext cx="171171" cy="184666"/>
          </a:xfrm>
        </p:spPr>
        <p:txBody>
          <a:bodyPr/>
          <a:lstStyle/>
          <a:p>
            <a:fld id="{33E4EA0D-B068-44E1-8FED-A07ECE29DBCC}" type="slidenum">
              <a:rPr lang="en-US" smtClean="0"/>
              <a:pPr/>
              <a:t>35</a:t>
            </a:fld>
            <a:endParaRPr lang="en-US"/>
          </a:p>
        </p:txBody>
      </p:sp>
      <p:sp>
        <p:nvSpPr>
          <p:cNvPr id="4" name="Slide Number Placeholder 2"/>
          <p:cNvSpPr txBox="1">
            <a:spLocks/>
          </p:cNvSpPr>
          <p:nvPr/>
        </p:nvSpPr>
        <p:spPr bwMode="auto">
          <a:xfrm>
            <a:off x="8610880" y="7286626"/>
            <a:ext cx="17117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defPPr>
              <a:defRPr lang="en-US"/>
            </a:defPPr>
            <a:lvl1pPr algn="r" defTabSz="895350" rtl="0" fontAlgn="base">
              <a:spcBef>
                <a:spcPct val="0"/>
              </a:spcBef>
              <a:spcAft>
                <a:spcPct val="0"/>
              </a:spcAft>
              <a:defRPr sz="1200" kern="1200">
                <a:solidFill>
                  <a:srgbClr val="000000"/>
                </a:solidFill>
                <a:latin typeface="Arial" pitchFamily="34" charset="0"/>
                <a:ea typeface="ＭＳ Ｐゴシック" charset="-128"/>
                <a:cs typeface="+mn-cs"/>
              </a:defRPr>
            </a:lvl1pPr>
            <a:lvl2pPr marL="457200" algn="l" rtl="0" fontAlgn="base">
              <a:spcBef>
                <a:spcPct val="0"/>
              </a:spcBef>
              <a:spcAft>
                <a:spcPct val="0"/>
              </a:spcAft>
              <a:defRPr sz="16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6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6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600" kern="1200">
                <a:solidFill>
                  <a:schemeClr val="tx1"/>
                </a:solidFill>
                <a:latin typeface="Arial" pitchFamily="34" charset="0"/>
                <a:ea typeface="ＭＳ Ｐゴシック" charset="-128"/>
                <a:cs typeface="+mn-cs"/>
              </a:defRPr>
            </a:lvl5pPr>
            <a:lvl6pPr marL="2286000" algn="l" defTabSz="914400" rtl="0" eaLnBrk="1" latinLnBrk="0" hangingPunct="1">
              <a:defRPr sz="1600" kern="1200">
                <a:solidFill>
                  <a:schemeClr val="tx1"/>
                </a:solidFill>
                <a:latin typeface="Arial" pitchFamily="34" charset="0"/>
                <a:ea typeface="ＭＳ Ｐゴシック" charset="-128"/>
                <a:cs typeface="+mn-cs"/>
              </a:defRPr>
            </a:lvl6pPr>
            <a:lvl7pPr marL="2743200" algn="l" defTabSz="914400" rtl="0" eaLnBrk="1" latinLnBrk="0" hangingPunct="1">
              <a:defRPr sz="1600" kern="1200">
                <a:solidFill>
                  <a:schemeClr val="tx1"/>
                </a:solidFill>
                <a:latin typeface="Arial" pitchFamily="34" charset="0"/>
                <a:ea typeface="ＭＳ Ｐゴシック" charset="-128"/>
                <a:cs typeface="+mn-cs"/>
              </a:defRPr>
            </a:lvl7pPr>
            <a:lvl8pPr marL="3200400" algn="l" defTabSz="914400" rtl="0" eaLnBrk="1" latinLnBrk="0" hangingPunct="1">
              <a:defRPr sz="1600" kern="1200">
                <a:solidFill>
                  <a:schemeClr val="tx1"/>
                </a:solidFill>
                <a:latin typeface="Arial" pitchFamily="34" charset="0"/>
                <a:ea typeface="ＭＳ Ｐゴシック" charset="-128"/>
                <a:cs typeface="+mn-cs"/>
              </a:defRPr>
            </a:lvl8pPr>
            <a:lvl9pPr marL="3657600" algn="l" defTabSz="914400" rtl="0" eaLnBrk="1" latinLnBrk="0" hangingPunct="1">
              <a:defRPr sz="1600" kern="1200">
                <a:solidFill>
                  <a:schemeClr val="tx1"/>
                </a:solidFill>
                <a:latin typeface="Arial" pitchFamily="34" charset="0"/>
                <a:ea typeface="ＭＳ Ｐゴシック" charset="-128"/>
                <a:cs typeface="+mn-cs"/>
              </a:defRPr>
            </a:lvl9pPr>
          </a:lstStyle>
          <a:p>
            <a:fld id="{8C56BEAB-41A6-4A24-B501-FF5E34942185}" type="slidenum">
              <a:rPr lang="en-US" smtClean="0"/>
              <a:pPr/>
              <a:t>35</a:t>
            </a:fld>
            <a:endParaRPr lang="en-US"/>
          </a:p>
        </p:txBody>
      </p:sp>
      <p:sp>
        <p:nvSpPr>
          <p:cNvPr id="5" name="Freeform 4"/>
          <p:cNvSpPr>
            <a:spLocks/>
          </p:cNvSpPr>
          <p:nvPr/>
        </p:nvSpPr>
        <p:spPr bwMode="blackWhite">
          <a:xfrm>
            <a:off x="2125674" y="2052641"/>
            <a:ext cx="4696339" cy="4538822"/>
          </a:xfrm>
          <a:custGeom>
            <a:avLst/>
            <a:gdLst>
              <a:gd name="T0" fmla="*/ 63623 w 2369"/>
              <a:gd name="T1" fmla="*/ 3677687 h 1721"/>
              <a:gd name="T2" fmla="*/ 4708124 w 2369"/>
              <a:gd name="T3" fmla="*/ 3677687 h 1721"/>
              <a:gd name="T4" fmla="*/ 4708124 w 2369"/>
              <a:gd name="T5" fmla="*/ 1002811 h 1721"/>
              <a:gd name="T6" fmla="*/ 2346109 w 2369"/>
              <a:gd name="T7" fmla="*/ 0 h 1721"/>
              <a:gd name="T8" fmla="*/ 0 w 2369"/>
              <a:gd name="T9" fmla="*/ 1002811 h 1721"/>
              <a:gd name="T10" fmla="*/ 0 w 2369"/>
              <a:gd name="T11" fmla="*/ 3677687 h 1721"/>
              <a:gd name="T12" fmla="*/ 63623 w 2369"/>
              <a:gd name="T13" fmla="*/ 3677687 h 17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69" h="1721">
                <a:moveTo>
                  <a:pt x="32" y="1720"/>
                </a:moveTo>
                <a:lnTo>
                  <a:pt x="2368" y="1720"/>
                </a:lnTo>
                <a:lnTo>
                  <a:pt x="2368" y="469"/>
                </a:lnTo>
                <a:lnTo>
                  <a:pt x="1180" y="0"/>
                </a:lnTo>
                <a:lnTo>
                  <a:pt x="0" y="469"/>
                </a:lnTo>
                <a:lnTo>
                  <a:pt x="0" y="1720"/>
                </a:lnTo>
                <a:lnTo>
                  <a:pt x="32" y="1720"/>
                </a:lnTo>
              </a:path>
            </a:pathLst>
          </a:custGeom>
          <a:solidFill>
            <a:schemeClr val="accent2"/>
          </a:solidFill>
          <a:ln w="9525" cap="rnd" cmpd="sng">
            <a:solidFill>
              <a:schemeClr val="tx1"/>
            </a:solidFill>
            <a:round/>
            <a:headEnd/>
            <a:tailEnd/>
          </a:ln>
          <a:effectLst/>
        </p:spPr>
        <p:txBody>
          <a:bodyPr wrap="none" lIns="32696" tIns="16346" rIns="32696" bIns="16346" anchor="ctr"/>
          <a:lstStyle/>
          <a:p>
            <a:endParaRPr lang="en-US"/>
          </a:p>
        </p:txBody>
      </p:sp>
      <p:sp>
        <p:nvSpPr>
          <p:cNvPr id="6" name="Freeform 5"/>
          <p:cNvSpPr>
            <a:spLocks/>
          </p:cNvSpPr>
          <p:nvPr/>
        </p:nvSpPr>
        <p:spPr bwMode="blackWhite">
          <a:xfrm>
            <a:off x="184150" y="2066925"/>
            <a:ext cx="8572500" cy="989013"/>
          </a:xfrm>
          <a:custGeom>
            <a:avLst/>
            <a:gdLst>
              <a:gd name="T0" fmla="*/ 0 w 4311"/>
              <a:gd name="T1" fmla="*/ 986886 h 465"/>
              <a:gd name="T2" fmla="*/ 4293210 w 4311"/>
              <a:gd name="T3" fmla="*/ 0 h 465"/>
              <a:gd name="T4" fmla="*/ 8570511 w 4311"/>
              <a:gd name="T5" fmla="*/ 986886 h 465"/>
              <a:gd name="T6" fmla="*/ 6552166 w 4311"/>
              <a:gd name="T7" fmla="*/ 986886 h 465"/>
              <a:gd name="T8" fmla="*/ 4293210 w 4311"/>
              <a:gd name="T9" fmla="*/ 0 h 465"/>
              <a:gd name="T10" fmla="*/ 6408993 w 4311"/>
              <a:gd name="T11" fmla="*/ 986886 h 465"/>
              <a:gd name="T12" fmla="*/ 4356842 w 4311"/>
              <a:gd name="T13" fmla="*/ 986886 h 465"/>
              <a:gd name="T14" fmla="*/ 4309118 w 4311"/>
              <a:gd name="T15" fmla="*/ 0 h 465"/>
              <a:gd name="T16" fmla="*/ 4229577 w 4311"/>
              <a:gd name="T17" fmla="*/ 986886 h 465"/>
              <a:gd name="T18" fmla="*/ 2179415 w 4311"/>
              <a:gd name="T19" fmla="*/ 986886 h 465"/>
              <a:gd name="T20" fmla="*/ 4293210 w 4311"/>
              <a:gd name="T21" fmla="*/ 17015 h 465"/>
              <a:gd name="T22" fmla="*/ 2052150 w 4311"/>
              <a:gd name="T23" fmla="*/ 986886 h 465"/>
              <a:gd name="T24" fmla="*/ 0 w 4311"/>
              <a:gd name="T25" fmla="*/ 986886 h 4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11" h="465">
                <a:moveTo>
                  <a:pt x="0" y="464"/>
                </a:moveTo>
                <a:lnTo>
                  <a:pt x="2159" y="0"/>
                </a:lnTo>
                <a:lnTo>
                  <a:pt x="4310" y="464"/>
                </a:lnTo>
                <a:lnTo>
                  <a:pt x="3295" y="464"/>
                </a:lnTo>
                <a:lnTo>
                  <a:pt x="2159" y="0"/>
                </a:lnTo>
                <a:lnTo>
                  <a:pt x="3223" y="464"/>
                </a:lnTo>
                <a:lnTo>
                  <a:pt x="2191" y="464"/>
                </a:lnTo>
                <a:lnTo>
                  <a:pt x="2167" y="0"/>
                </a:lnTo>
                <a:lnTo>
                  <a:pt x="2127" y="464"/>
                </a:lnTo>
                <a:lnTo>
                  <a:pt x="1096" y="464"/>
                </a:lnTo>
                <a:lnTo>
                  <a:pt x="2159" y="8"/>
                </a:lnTo>
                <a:lnTo>
                  <a:pt x="1032" y="464"/>
                </a:lnTo>
                <a:lnTo>
                  <a:pt x="0" y="464"/>
                </a:lnTo>
              </a:path>
            </a:pathLst>
          </a:custGeom>
          <a:solidFill>
            <a:schemeClr val="accent1"/>
          </a:solidFill>
          <a:ln w="9525" cap="rnd" cmpd="sng">
            <a:solidFill>
              <a:schemeClr val="tx1"/>
            </a:solidFill>
            <a:prstDash val="solid"/>
            <a:round/>
            <a:headEnd/>
            <a:tailEnd/>
          </a:ln>
          <a:effectLst/>
        </p:spPr>
        <p:txBody>
          <a:bodyPr wrap="none" lIns="32696" tIns="16346" rIns="32696" bIns="16346" anchor="ctr"/>
          <a:lstStyle/>
          <a:p>
            <a:endParaRPr lang="en-US"/>
          </a:p>
        </p:txBody>
      </p:sp>
      <p:sp>
        <p:nvSpPr>
          <p:cNvPr id="7" name="Oval 7"/>
          <p:cNvSpPr>
            <a:spLocks noChangeArrowheads="1"/>
          </p:cNvSpPr>
          <p:nvPr/>
        </p:nvSpPr>
        <p:spPr bwMode="blackWhite">
          <a:xfrm>
            <a:off x="3054361" y="1447800"/>
            <a:ext cx="2867025" cy="1244600"/>
          </a:xfrm>
          <a:prstGeom prst="ellipse">
            <a:avLst/>
          </a:prstGeom>
          <a:solidFill>
            <a:srgbClr val="6F97C9"/>
          </a:solidFill>
          <a:ln w="9525">
            <a:solidFill>
              <a:schemeClr val="tx1"/>
            </a:solidFill>
            <a:round/>
            <a:headEnd/>
            <a:tailEnd/>
          </a:ln>
          <a:effectLst/>
          <a:extLst/>
        </p:spPr>
        <p:txBody>
          <a:bodyPr wrap="none" lIns="32696" tIns="16346" rIns="32696" bIns="16346" anchor="ctr"/>
          <a:lstStyle/>
          <a:p>
            <a:pPr algn="ctr" defTabSz="803925" eaLnBrk="0" hangingPunct="0">
              <a:defRPr/>
            </a:pPr>
            <a:r>
              <a:rPr lang="en-US" dirty="0" smtClean="0">
                <a:latin typeface="Arial" charset="0"/>
                <a:ea typeface="ＭＳ Ｐゴシック" charset="0"/>
                <a:cs typeface="ＭＳ Ｐゴシック" charset="0"/>
              </a:rPr>
              <a:t>Providers’ Negotiated </a:t>
            </a:r>
            <a:r>
              <a:rPr lang="en-US" dirty="0">
                <a:latin typeface="Arial" charset="0"/>
                <a:ea typeface="ＭＳ Ｐゴシック" charset="0"/>
                <a:cs typeface="ＭＳ Ｐゴシック" charset="0"/>
              </a:rPr>
              <a:t>Prices</a:t>
            </a:r>
          </a:p>
        </p:txBody>
      </p:sp>
      <p:sp>
        <p:nvSpPr>
          <p:cNvPr id="8" name="Rectangle 9"/>
          <p:cNvSpPr>
            <a:spLocks noChangeArrowheads="1"/>
          </p:cNvSpPr>
          <p:nvPr/>
        </p:nvSpPr>
        <p:spPr bwMode="blackWhite">
          <a:xfrm>
            <a:off x="184150" y="3052773"/>
            <a:ext cx="2052638" cy="352660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32" tIns="91332" rIns="91332" bIns="91332"/>
          <a:lstStyle/>
          <a:p>
            <a:pPr defTabSz="786482">
              <a:buSzPct val="120000"/>
              <a:defRPr/>
            </a:pPr>
            <a:r>
              <a:rPr lang="en-US" b="1" u="sng" dirty="0">
                <a:latin typeface="Arial" charset="0"/>
                <a:ea typeface="ＭＳ Ｐゴシック" charset="0"/>
                <a:cs typeface="ＭＳ Ｐゴシック" charset="0"/>
              </a:rPr>
              <a:t>Quality of the Provider</a:t>
            </a:r>
            <a:r>
              <a:rPr lang="en-US" b="1" u="sng" dirty="0" smtClean="0">
                <a:latin typeface="Arial" charset="0"/>
                <a:ea typeface="ＭＳ Ｐゴシック" charset="0"/>
                <a:cs typeface="ＭＳ Ｐゴシック" charset="0"/>
              </a:rPr>
              <a:t>?</a:t>
            </a:r>
          </a:p>
          <a:p>
            <a:pPr defTabSz="786482">
              <a:buSzPct val="120000"/>
              <a:defRPr/>
            </a:pPr>
            <a:endParaRPr lang="en-US" b="1" u="sng" dirty="0">
              <a:latin typeface="Arial" charset="0"/>
              <a:ea typeface="ＭＳ Ｐゴシック" charset="0"/>
              <a:cs typeface="ＭＳ Ｐゴシック" charset="0"/>
            </a:endParaRPr>
          </a:p>
          <a:p>
            <a:pPr defTabSz="786482">
              <a:buSzPct val="120000"/>
              <a:buFontTx/>
              <a:buChar char="•"/>
              <a:defRPr/>
            </a:pPr>
            <a:r>
              <a:rPr lang="en-US" dirty="0">
                <a:latin typeface="Arial" charset="0"/>
                <a:ea typeface="ＭＳ Ｐゴシック" charset="0"/>
                <a:cs typeface="ＭＳ Ｐゴシック" charset="0"/>
              </a:rPr>
              <a:t> Clinical </a:t>
            </a:r>
            <a:r>
              <a:rPr lang="en-US" dirty="0" smtClean="0">
                <a:latin typeface="Arial" charset="0"/>
                <a:ea typeface="ＭＳ Ｐゴシック" charset="0"/>
                <a:cs typeface="ＭＳ Ｐゴシック" charset="0"/>
              </a:rPr>
              <a:t>quality</a:t>
            </a:r>
          </a:p>
          <a:p>
            <a:pPr defTabSz="786482">
              <a:buSzPct val="120000"/>
              <a:defRPr/>
            </a:pPr>
            <a:endParaRPr lang="en-US" dirty="0">
              <a:latin typeface="Arial" charset="0"/>
              <a:ea typeface="ＭＳ Ｐゴシック" charset="0"/>
              <a:cs typeface="ＭＳ Ｐゴシック" charset="0"/>
            </a:endParaRPr>
          </a:p>
          <a:p>
            <a:pPr defTabSz="786482">
              <a:buSzPct val="120000"/>
              <a:buFontTx/>
              <a:buChar char="•"/>
              <a:defRPr/>
            </a:pPr>
            <a:r>
              <a:rPr lang="en-US" dirty="0">
                <a:latin typeface="Arial" charset="0"/>
                <a:ea typeface="ＭＳ Ｐゴシック" charset="0"/>
                <a:cs typeface="ＭＳ Ｐゴシック" charset="0"/>
              </a:rPr>
              <a:t> Hotel-related </a:t>
            </a:r>
            <a:r>
              <a:rPr lang="en-US" dirty="0" smtClean="0">
                <a:latin typeface="Arial" charset="0"/>
                <a:ea typeface="ＭＳ Ｐゴシック" charset="0"/>
                <a:cs typeface="ＭＳ Ｐゴシック" charset="0"/>
              </a:rPr>
              <a:t>services</a:t>
            </a:r>
          </a:p>
          <a:p>
            <a:pPr defTabSz="786482">
              <a:buSzPct val="120000"/>
              <a:defRPr/>
            </a:pPr>
            <a:endParaRPr lang="en-US" dirty="0">
              <a:latin typeface="Arial" charset="0"/>
              <a:ea typeface="ＭＳ Ｐゴシック" charset="0"/>
              <a:cs typeface="ＭＳ Ｐゴシック" charset="0"/>
            </a:endParaRPr>
          </a:p>
          <a:p>
            <a:pPr defTabSz="786482">
              <a:buSzPct val="120000"/>
              <a:buFontTx/>
              <a:buChar char="•"/>
              <a:defRPr/>
            </a:pPr>
            <a:r>
              <a:rPr lang="en-US" dirty="0">
                <a:latin typeface="Arial" charset="0"/>
                <a:ea typeface="ＭＳ Ｐゴシック" charset="0"/>
                <a:cs typeface="ＭＳ Ｐゴシック" charset="0"/>
              </a:rPr>
              <a:t> Perceived quality</a:t>
            </a:r>
            <a:endParaRPr lang="en-US" b="1" u="sng" dirty="0">
              <a:latin typeface="Arial" charset="0"/>
              <a:ea typeface="ＭＳ Ｐゴシック" charset="0"/>
              <a:cs typeface="ＭＳ Ｐゴシック" charset="0"/>
            </a:endParaRPr>
          </a:p>
        </p:txBody>
      </p:sp>
      <p:sp>
        <p:nvSpPr>
          <p:cNvPr id="9" name="Oval 10"/>
          <p:cNvSpPr>
            <a:spLocks noChangeArrowheads="1"/>
          </p:cNvSpPr>
          <p:nvPr/>
        </p:nvSpPr>
        <p:spPr bwMode="blackWhite">
          <a:xfrm>
            <a:off x="369896" y="2330461"/>
            <a:ext cx="1851025" cy="676275"/>
          </a:xfrm>
          <a:prstGeom prst="ellipse">
            <a:avLst/>
          </a:prstGeom>
          <a:solidFill>
            <a:srgbClr val="6F97C9"/>
          </a:solidFill>
          <a:ln w="9525">
            <a:solidFill>
              <a:schemeClr val="tx1"/>
            </a:solidFill>
            <a:round/>
            <a:headEnd/>
            <a:tailEnd/>
          </a:ln>
          <a:effectLst/>
          <a:extLst/>
        </p:spPr>
        <p:txBody>
          <a:bodyPr wrap="none" lIns="32696" tIns="16346" rIns="32696" bIns="16346" anchor="ctr"/>
          <a:lstStyle/>
          <a:p>
            <a:pPr algn="ctr" defTabSz="803925" eaLnBrk="0" hangingPunct="0">
              <a:defRPr/>
            </a:pPr>
            <a:r>
              <a:rPr lang="en-US" sz="1200" dirty="0">
                <a:latin typeface="Arial" charset="0"/>
                <a:ea typeface="ＭＳ Ｐゴシック" charset="0"/>
                <a:cs typeface="ＭＳ Ｐゴシック" charset="0"/>
              </a:rPr>
              <a:t>What is driving price </a:t>
            </a:r>
          </a:p>
          <a:p>
            <a:pPr algn="ctr" defTabSz="803925" eaLnBrk="0" hangingPunct="0">
              <a:defRPr/>
            </a:pPr>
            <a:r>
              <a:rPr lang="en-US" sz="1200" dirty="0">
                <a:latin typeface="Arial" charset="0"/>
                <a:ea typeface="ＭＳ Ｐゴシック" charset="0"/>
                <a:cs typeface="ＭＳ Ｐゴシック" charset="0"/>
              </a:rPr>
              <a:t>growth and variation?</a:t>
            </a:r>
          </a:p>
        </p:txBody>
      </p:sp>
      <p:sp>
        <p:nvSpPr>
          <p:cNvPr id="10" name="Rectangle 11"/>
          <p:cNvSpPr>
            <a:spLocks noChangeArrowheads="1"/>
          </p:cNvSpPr>
          <p:nvPr/>
        </p:nvSpPr>
        <p:spPr bwMode="blackWhite">
          <a:xfrm>
            <a:off x="2363788" y="3052773"/>
            <a:ext cx="2051050" cy="352660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32" tIns="91332" rIns="91332" bIns="91332"/>
          <a:lstStyle/>
          <a:p>
            <a:pPr defTabSz="786482">
              <a:buSzPct val="120000"/>
              <a:defRPr/>
            </a:pPr>
            <a:r>
              <a:rPr lang="en-US" b="1" u="sng" dirty="0">
                <a:latin typeface="Arial" charset="0"/>
                <a:ea typeface="ＭＳ Ｐゴシック" charset="0"/>
                <a:cs typeface="ＭＳ Ｐゴシック" charset="0"/>
              </a:rPr>
              <a:t>Hospital &amp; Local Area Characteristics</a:t>
            </a:r>
            <a:r>
              <a:rPr lang="en-US" b="1" u="sng" dirty="0" smtClean="0">
                <a:latin typeface="Arial" charset="0"/>
                <a:ea typeface="ＭＳ Ｐゴシック" charset="0"/>
                <a:cs typeface="ＭＳ Ｐゴシック" charset="0"/>
              </a:rPr>
              <a:t>?</a:t>
            </a:r>
          </a:p>
          <a:p>
            <a:pPr defTabSz="786482">
              <a:buSzPct val="120000"/>
              <a:defRPr/>
            </a:pPr>
            <a:endParaRPr lang="en-US" dirty="0">
              <a:latin typeface="Arial" charset="0"/>
              <a:ea typeface="ＭＳ Ｐゴシック" charset="0"/>
              <a:cs typeface="ＭＳ Ｐゴシック" charset="0"/>
            </a:endParaRPr>
          </a:p>
          <a:p>
            <a:pPr defTabSz="786482">
              <a:buSzPct val="120000"/>
              <a:buFontTx/>
              <a:buChar char="•"/>
              <a:defRPr/>
            </a:pPr>
            <a:r>
              <a:rPr lang="en-US" dirty="0">
                <a:latin typeface="Arial" charset="0"/>
                <a:ea typeface="ＭＳ Ｐゴシック" charset="0"/>
                <a:cs typeface="ＭＳ Ｐゴシック" charset="0"/>
              </a:rPr>
              <a:t> Teaching </a:t>
            </a:r>
            <a:r>
              <a:rPr lang="en-US" dirty="0" smtClean="0">
                <a:latin typeface="Arial" charset="0"/>
                <a:ea typeface="ＭＳ Ｐゴシック" charset="0"/>
                <a:cs typeface="ＭＳ Ｐゴシック" charset="0"/>
              </a:rPr>
              <a:t>status</a:t>
            </a:r>
          </a:p>
          <a:p>
            <a:pPr defTabSz="786482">
              <a:buSzPct val="120000"/>
              <a:buFontTx/>
              <a:buChar char="•"/>
              <a:defRPr/>
            </a:pPr>
            <a:endParaRPr lang="en-US" dirty="0">
              <a:latin typeface="Arial" charset="0"/>
              <a:ea typeface="ＭＳ Ｐゴシック" charset="0"/>
              <a:cs typeface="ＭＳ Ｐゴシック" charset="0"/>
            </a:endParaRPr>
          </a:p>
          <a:p>
            <a:pPr defTabSz="786482">
              <a:buSzPct val="120000"/>
              <a:buFontTx/>
              <a:buChar char="•"/>
              <a:defRPr/>
            </a:pPr>
            <a:r>
              <a:rPr lang="en-US"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Ownership</a:t>
            </a:r>
            <a:endParaRPr lang="en-US" dirty="0">
              <a:latin typeface="Arial" charset="0"/>
              <a:ea typeface="ＭＳ Ｐゴシック" charset="0"/>
              <a:cs typeface="ＭＳ Ｐゴシック" charset="0"/>
            </a:endParaRPr>
          </a:p>
          <a:p>
            <a:pPr defTabSz="786482">
              <a:buSzPct val="120000"/>
              <a:buFontTx/>
              <a:buChar char="•"/>
              <a:defRPr/>
            </a:pPr>
            <a:endParaRPr lang="en-US" dirty="0">
              <a:latin typeface="Arial" charset="0"/>
              <a:ea typeface="ＭＳ Ｐゴシック" charset="0"/>
              <a:cs typeface="ＭＳ Ｐゴシック" charset="0"/>
            </a:endParaRPr>
          </a:p>
          <a:p>
            <a:pPr defTabSz="786482">
              <a:buSzPct val="120000"/>
              <a:buFontTx/>
              <a:buChar char="•"/>
              <a:defRPr/>
            </a:pPr>
            <a:r>
              <a:rPr lang="en-US" dirty="0" smtClean="0">
                <a:latin typeface="Arial" charset="0"/>
                <a:ea typeface="ＭＳ Ｐゴシック" charset="0"/>
                <a:cs typeface="ＭＳ Ｐゴシック" charset="0"/>
              </a:rPr>
              <a:t> Hospital size</a:t>
            </a:r>
          </a:p>
          <a:p>
            <a:pPr defTabSz="786482">
              <a:buSzPct val="120000"/>
              <a:buFontTx/>
              <a:buChar char="•"/>
              <a:defRPr/>
            </a:pPr>
            <a:endParaRPr lang="en-US" dirty="0" smtClean="0">
              <a:latin typeface="Arial" charset="0"/>
              <a:ea typeface="ＭＳ Ｐゴシック" charset="0"/>
              <a:cs typeface="ＭＳ Ｐゴシック" charset="0"/>
            </a:endParaRPr>
          </a:p>
          <a:p>
            <a:pPr defTabSz="786482">
              <a:buSzPct val="120000"/>
              <a:buFontTx/>
              <a:buChar char="•"/>
              <a:defRPr/>
            </a:pPr>
            <a:r>
              <a:rPr lang="en-US" dirty="0" smtClean="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Local </a:t>
            </a:r>
            <a:r>
              <a:rPr lang="en-US" dirty="0" smtClean="0">
                <a:latin typeface="Arial" charset="0"/>
                <a:ea typeface="ＭＳ Ｐゴシック" charset="0"/>
                <a:cs typeface="ＭＳ Ｐゴシック" charset="0"/>
              </a:rPr>
              <a:t>costs</a:t>
            </a:r>
          </a:p>
          <a:p>
            <a:pPr defTabSz="786482">
              <a:buSzPct val="120000"/>
              <a:buFontTx/>
              <a:buChar char="•"/>
              <a:defRPr/>
            </a:pPr>
            <a:endParaRPr lang="en-US" dirty="0" smtClean="0">
              <a:latin typeface="Arial" charset="0"/>
              <a:ea typeface="ＭＳ Ｐゴシック" charset="0"/>
              <a:cs typeface="ＭＳ Ｐゴシック" charset="0"/>
            </a:endParaRPr>
          </a:p>
          <a:p>
            <a:pPr defTabSz="786482">
              <a:buSzPct val="120000"/>
              <a:buFontTx/>
              <a:buChar char="•"/>
              <a:defRPr/>
            </a:pPr>
            <a:r>
              <a:rPr lang="en-US" dirty="0">
                <a:latin typeface="Arial" charset="0"/>
                <a:ea typeface="ＭＳ Ｐゴシック" charset="0"/>
                <a:cs typeface="ＭＳ Ｐゴシック" charset="0"/>
              </a:rPr>
              <a:t> Local wage rates</a:t>
            </a:r>
          </a:p>
          <a:p>
            <a:pPr defTabSz="786482">
              <a:buSzPct val="120000"/>
              <a:buFontTx/>
              <a:buChar char="•"/>
              <a:defRPr/>
            </a:pPr>
            <a:endParaRPr lang="en-US" dirty="0">
              <a:latin typeface="Arial" charset="0"/>
              <a:ea typeface="ＭＳ Ｐゴシック" charset="0"/>
              <a:cs typeface="ＭＳ Ｐゴシック" charset="0"/>
            </a:endParaRPr>
          </a:p>
          <a:p>
            <a:pPr defTabSz="786482">
              <a:buSzPct val="120000"/>
              <a:defRPr/>
            </a:pPr>
            <a:endParaRPr lang="en-US" dirty="0">
              <a:latin typeface="Arial" charset="0"/>
              <a:ea typeface="ＭＳ Ｐゴシック" charset="0"/>
              <a:cs typeface="ＭＳ Ｐゴシック" charset="0"/>
            </a:endParaRPr>
          </a:p>
          <a:p>
            <a:pPr defTabSz="786482">
              <a:buSzPct val="120000"/>
              <a:defRPr/>
            </a:pPr>
            <a:endParaRPr lang="en-US" dirty="0">
              <a:latin typeface="Arial" charset="0"/>
              <a:ea typeface="ＭＳ Ｐゴシック" charset="0"/>
              <a:cs typeface="ＭＳ Ｐゴシック" charset="0"/>
            </a:endParaRPr>
          </a:p>
        </p:txBody>
      </p:sp>
      <p:sp>
        <p:nvSpPr>
          <p:cNvPr id="11" name="Rectangle 12"/>
          <p:cNvSpPr>
            <a:spLocks noChangeArrowheads="1"/>
          </p:cNvSpPr>
          <p:nvPr/>
        </p:nvSpPr>
        <p:spPr bwMode="blackWhite">
          <a:xfrm>
            <a:off x="4543425" y="3052773"/>
            <a:ext cx="2052638" cy="353869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32" tIns="91332" rIns="91332" bIns="91332"/>
          <a:lstStyle/>
          <a:p>
            <a:pPr defTabSz="786482">
              <a:buSzPct val="120000"/>
            </a:pPr>
            <a:r>
              <a:rPr lang="en-US" b="1" u="sng" dirty="0" smtClean="0"/>
              <a:t>Medicare/Medicaid </a:t>
            </a:r>
            <a:r>
              <a:rPr lang="en-US" b="1" u="sng" dirty="0"/>
              <a:t>Penetration</a:t>
            </a:r>
            <a:r>
              <a:rPr lang="en-US" b="1" u="sng" dirty="0" smtClean="0"/>
              <a:t>?</a:t>
            </a:r>
          </a:p>
          <a:p>
            <a:pPr defTabSz="786482">
              <a:buSzPct val="120000"/>
            </a:pPr>
            <a:endParaRPr lang="en-US" dirty="0"/>
          </a:p>
          <a:p>
            <a:pPr defTabSz="786482">
              <a:buSzPct val="120000"/>
              <a:buFontTx/>
              <a:buChar char="•"/>
            </a:pPr>
            <a:r>
              <a:rPr lang="en-US" dirty="0" smtClean="0"/>
              <a:t> Hospitals</a:t>
            </a:r>
            <a:r>
              <a:rPr lang="ja-JP" altLang="en-US" dirty="0"/>
              <a:t>’</a:t>
            </a:r>
            <a:r>
              <a:rPr lang="en-US" altLang="ja-JP" dirty="0"/>
              <a:t> share of patients funded by </a:t>
            </a:r>
            <a:r>
              <a:rPr lang="en-US" altLang="ja-JP" dirty="0" smtClean="0"/>
              <a:t>Medicare or Medicaid</a:t>
            </a:r>
          </a:p>
          <a:p>
            <a:pPr defTabSz="786482">
              <a:buSzPct val="120000"/>
            </a:pPr>
            <a:endParaRPr lang="en-US" altLang="ja-JP" dirty="0"/>
          </a:p>
          <a:p>
            <a:pPr defTabSz="786482">
              <a:buSzPct val="120000"/>
              <a:buFontTx/>
              <a:buChar char="•"/>
            </a:pPr>
            <a:r>
              <a:rPr lang="en-US" dirty="0" smtClean="0"/>
              <a:t> Medicare payment rates</a:t>
            </a:r>
          </a:p>
          <a:p>
            <a:pPr defTabSz="786482">
              <a:buSzPct val="120000"/>
            </a:pPr>
            <a:r>
              <a:rPr lang="en-US" dirty="0" smtClean="0"/>
              <a:t> </a:t>
            </a:r>
          </a:p>
          <a:p>
            <a:pPr defTabSz="786482">
              <a:buSzPct val="120000"/>
              <a:buFontTx/>
              <a:buChar char="•"/>
            </a:pPr>
            <a:r>
              <a:rPr lang="en-US" dirty="0" smtClean="0"/>
              <a:t> Share of uninsured</a:t>
            </a:r>
            <a:endParaRPr lang="en-US" dirty="0"/>
          </a:p>
        </p:txBody>
      </p:sp>
      <p:sp>
        <p:nvSpPr>
          <p:cNvPr id="12" name="Rectangle 13"/>
          <p:cNvSpPr>
            <a:spLocks noChangeArrowheads="1"/>
          </p:cNvSpPr>
          <p:nvPr/>
        </p:nvSpPr>
        <p:spPr bwMode="blackWhite">
          <a:xfrm>
            <a:off x="6737350" y="3052773"/>
            <a:ext cx="2019300" cy="352660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32" tIns="91332" rIns="91332" bIns="91332"/>
          <a:lstStyle/>
          <a:p>
            <a:pPr defTabSz="786482">
              <a:buSzPct val="120000"/>
              <a:defRPr/>
            </a:pPr>
            <a:r>
              <a:rPr lang="en-US" b="1" u="sng" dirty="0">
                <a:latin typeface="Arial" charset="0"/>
                <a:ea typeface="ＭＳ Ｐゴシック" charset="0"/>
                <a:cs typeface="ＭＳ Ｐゴシック" charset="0"/>
              </a:rPr>
              <a:t>Market Structure</a:t>
            </a:r>
            <a:r>
              <a:rPr lang="en-US" b="1" u="sng" dirty="0" smtClean="0">
                <a:latin typeface="Arial" charset="0"/>
                <a:ea typeface="ＭＳ Ｐゴシック" charset="0"/>
                <a:cs typeface="ＭＳ Ｐゴシック" charset="0"/>
              </a:rPr>
              <a:t>?</a:t>
            </a:r>
          </a:p>
          <a:p>
            <a:pPr defTabSz="786482">
              <a:buSzPct val="120000"/>
              <a:defRPr/>
            </a:pPr>
            <a:r>
              <a:rPr lang="en-US" b="1" u="sng" dirty="0" smtClean="0">
                <a:latin typeface="Arial" charset="0"/>
                <a:ea typeface="ＭＳ Ｐゴシック" charset="0"/>
                <a:cs typeface="ＭＳ Ｐゴシック" charset="0"/>
              </a:rPr>
              <a:t> </a:t>
            </a:r>
            <a:endParaRPr lang="en-US" b="1" u="sng" dirty="0">
              <a:latin typeface="Arial" charset="0"/>
              <a:ea typeface="ＭＳ Ｐゴシック" charset="0"/>
              <a:cs typeface="ＭＳ Ｐゴシック" charset="0"/>
            </a:endParaRPr>
          </a:p>
          <a:p>
            <a:pPr defTabSz="786482">
              <a:buSzPct val="120000"/>
              <a:buFontTx/>
              <a:buChar char="•"/>
              <a:defRPr/>
            </a:pPr>
            <a:r>
              <a:rPr lang="en-US" dirty="0" smtClean="0">
                <a:latin typeface="Arial" charset="0"/>
                <a:ea typeface="ＭＳ Ｐゴシック" charset="0"/>
                <a:cs typeface="ＭＳ Ｐゴシック" charset="0"/>
              </a:rPr>
              <a:t> Provider </a:t>
            </a:r>
            <a:r>
              <a:rPr lang="en-US" dirty="0">
                <a:latin typeface="Arial" charset="0"/>
                <a:ea typeface="ＭＳ Ｐゴシック" charset="0"/>
                <a:cs typeface="ＭＳ Ｐゴシック" charset="0"/>
              </a:rPr>
              <a:t>market </a:t>
            </a:r>
            <a:r>
              <a:rPr lang="en-US" dirty="0" smtClean="0">
                <a:latin typeface="Arial" charset="0"/>
                <a:ea typeface="ＭＳ Ｐゴシック" charset="0"/>
                <a:cs typeface="ＭＳ Ｐゴシック" charset="0"/>
              </a:rPr>
              <a:t>structure</a:t>
            </a:r>
          </a:p>
          <a:p>
            <a:pPr defTabSz="786482">
              <a:buSzPct val="120000"/>
              <a:defRPr/>
            </a:pPr>
            <a:endParaRPr lang="en-US" dirty="0">
              <a:latin typeface="Arial" charset="0"/>
              <a:ea typeface="ＭＳ Ｐゴシック" charset="0"/>
              <a:cs typeface="ＭＳ Ｐゴシック" charset="0"/>
            </a:endParaRPr>
          </a:p>
          <a:p>
            <a:pPr defTabSz="786482">
              <a:buSzPct val="120000"/>
              <a:buFontTx/>
              <a:buChar char="•"/>
              <a:defRPr/>
            </a:pPr>
            <a:r>
              <a:rPr lang="en-US" dirty="0">
                <a:latin typeface="Arial" charset="0"/>
                <a:ea typeface="ＭＳ Ｐゴシック" charset="0"/>
                <a:cs typeface="ＭＳ Ｐゴシック" charset="0"/>
              </a:rPr>
              <a:t> Payer market structure</a:t>
            </a:r>
          </a:p>
        </p:txBody>
      </p:sp>
      <p:sp>
        <p:nvSpPr>
          <p:cNvPr id="13" name="TextBox 12"/>
          <p:cNvSpPr txBox="1"/>
          <p:nvPr/>
        </p:nvSpPr>
        <p:spPr>
          <a:xfrm>
            <a:off x="3665012" y="6325383"/>
            <a:ext cx="184666" cy="338554"/>
          </a:xfrm>
          <a:prstGeom prst="rect">
            <a:avLst/>
          </a:prstGeom>
          <a:noFill/>
        </p:spPr>
        <p:txBody>
          <a:bodyPr wrap="none" lIns="91332" tIns="45667" rIns="91332" bIns="45667" rtlCol="0">
            <a:spAutoFit/>
          </a:bodyPr>
          <a:lstStyle/>
          <a:p>
            <a:endParaRPr lang="en-US" dirty="0"/>
          </a:p>
        </p:txBody>
      </p:sp>
      <p:sp>
        <p:nvSpPr>
          <p:cNvPr id="14" name="TextBox 13"/>
          <p:cNvSpPr txBox="1"/>
          <p:nvPr/>
        </p:nvSpPr>
        <p:spPr>
          <a:xfrm>
            <a:off x="0" y="6546201"/>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319361219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of Explanatory Variables</a:t>
            </a:r>
            <a:endParaRPr lang="en-US" dirty="0"/>
          </a:p>
        </p:txBody>
      </p:sp>
      <p:sp>
        <p:nvSpPr>
          <p:cNvPr id="3" name="Content Placeholder 2"/>
          <p:cNvSpPr>
            <a:spLocks noGrp="1"/>
          </p:cNvSpPr>
          <p:nvPr>
            <p:ph idx="1"/>
          </p:nvPr>
        </p:nvSpPr>
        <p:spPr>
          <a:xfrm>
            <a:off x="119074" y="1171586"/>
            <a:ext cx="8618537" cy="5478424"/>
          </a:xfrm>
        </p:spPr>
        <p:txBody>
          <a:bodyPr/>
          <a:lstStyle/>
          <a:p>
            <a:r>
              <a:rPr lang="en-US" sz="1800" b="1" dirty="0"/>
              <a:t>Provider Market Concentration</a:t>
            </a:r>
          </a:p>
          <a:p>
            <a:endParaRPr lang="en-US" sz="1800" dirty="0"/>
          </a:p>
          <a:p>
            <a:pPr marL="805511" lvl="3" indent="-352013">
              <a:buFont typeface="Arial"/>
              <a:buChar char="•"/>
            </a:pPr>
            <a:r>
              <a:rPr lang="en-US" sz="1800" dirty="0" smtClean="0"/>
              <a:t>HHIs and hospital counts </a:t>
            </a:r>
            <a:r>
              <a:rPr lang="en-US" sz="1800" dirty="0"/>
              <a:t>in fixed radius </a:t>
            </a:r>
            <a:r>
              <a:rPr lang="en-US" sz="1800" dirty="0" smtClean="0"/>
              <a:t>markets </a:t>
            </a:r>
            <a:r>
              <a:rPr lang="en-US" sz="1800" dirty="0"/>
              <a:t>(5m, 10m, 15m, 30m radius), </a:t>
            </a:r>
            <a:r>
              <a:rPr lang="en-US" sz="1800" dirty="0" smtClean="0"/>
              <a:t>activity defined </a:t>
            </a:r>
            <a:r>
              <a:rPr lang="en-US" sz="1800" dirty="0"/>
              <a:t>by </a:t>
            </a:r>
            <a:r>
              <a:rPr lang="en-US" sz="1800" dirty="0" smtClean="0"/>
              <a:t>beds (AHA);</a:t>
            </a:r>
            <a:endParaRPr lang="en-US" sz="1800" dirty="0"/>
          </a:p>
          <a:p>
            <a:pPr marL="805511" lvl="3" indent="-352013">
              <a:buFont typeface="Arial"/>
              <a:buChar char="•"/>
            </a:pPr>
            <a:endParaRPr lang="en-US" sz="1800" dirty="0"/>
          </a:p>
          <a:p>
            <a:pPr marL="805511" lvl="3" indent="-352013">
              <a:buFont typeface="Arial"/>
              <a:buChar char="•"/>
            </a:pPr>
            <a:r>
              <a:rPr lang="en-US" sz="1800" dirty="0" smtClean="0"/>
              <a:t>HHIs and counts </a:t>
            </a:r>
            <a:r>
              <a:rPr lang="en-US" sz="1800" dirty="0"/>
              <a:t>in variable radius markets (10m large urban, 15m urban, 20m rural), activity by beds;</a:t>
            </a:r>
          </a:p>
          <a:p>
            <a:pPr marL="453497" lvl="3" indent="0">
              <a:buNone/>
            </a:pPr>
            <a:endParaRPr lang="en-US" sz="1800" dirty="0"/>
          </a:p>
          <a:p>
            <a:pPr marL="805511" lvl="3" indent="-352013">
              <a:buFont typeface="Arial"/>
              <a:buChar char="•"/>
            </a:pPr>
            <a:r>
              <a:rPr lang="en-US" sz="1800" dirty="0"/>
              <a:t>Illustrate robust across each;</a:t>
            </a:r>
          </a:p>
          <a:p>
            <a:pPr marL="296516" lvl="3" indent="0">
              <a:buNone/>
            </a:pPr>
            <a:endParaRPr lang="en-US" sz="1800" dirty="0"/>
          </a:p>
          <a:p>
            <a:pPr lvl="3">
              <a:buFont typeface="Arial"/>
              <a:buChar char="•"/>
            </a:pPr>
            <a:endParaRPr lang="en-US" sz="1400" dirty="0"/>
          </a:p>
          <a:p>
            <a:pPr marL="1588" lvl="1" indent="0">
              <a:buNone/>
            </a:pPr>
            <a:r>
              <a:rPr lang="en-US" sz="1800" b="1" dirty="0"/>
              <a:t>Insurance Market Concentration</a:t>
            </a:r>
          </a:p>
          <a:p>
            <a:pPr lvl="1"/>
            <a:endParaRPr lang="en-US" sz="1800" dirty="0"/>
          </a:p>
          <a:p>
            <a:pPr marL="803925" lvl="3" indent="-407511"/>
            <a:r>
              <a:rPr lang="en-US" sz="1800" dirty="0"/>
              <a:t>State level HHIs for the large insurance group market; </a:t>
            </a:r>
          </a:p>
          <a:p>
            <a:pPr marL="803925" lvl="3" indent="-407511"/>
            <a:endParaRPr lang="en-US" sz="1800" dirty="0"/>
          </a:p>
          <a:p>
            <a:pPr marL="803925" lvl="3" indent="-407511"/>
            <a:r>
              <a:rPr lang="en-US" sz="1800" dirty="0"/>
              <a:t>Constructed using data from the Consumer Information and Insurance Oversight Panel (CCIIO) at the Centers for Medicare and Medicaid</a:t>
            </a:r>
            <a:r>
              <a:rPr lang="en-US" sz="1800" dirty="0" smtClean="0"/>
              <a:t>;</a:t>
            </a:r>
          </a:p>
          <a:p>
            <a:pPr marL="803925" lvl="3" indent="-407511"/>
            <a:endParaRPr lang="en-US" sz="1800" dirty="0"/>
          </a:p>
          <a:p>
            <a:pPr marL="803925" lvl="3" indent="-407511"/>
            <a:r>
              <a:rPr lang="en-US" sz="1800" dirty="0" smtClean="0"/>
              <a:t>HCCI patients as a percentage of a county’s privately insured population. </a:t>
            </a:r>
            <a:endParaRPr lang="en-US" sz="1800" dirty="0"/>
          </a:p>
          <a:p>
            <a:pPr marL="296516" lvl="3" indent="0">
              <a:buNone/>
            </a:pPr>
            <a:endParaRPr lang="en-US" sz="1800" dirty="0"/>
          </a:p>
        </p:txBody>
      </p:sp>
      <p:sp>
        <p:nvSpPr>
          <p:cNvPr id="4" name="Slide Number Placeholder 3"/>
          <p:cNvSpPr>
            <a:spLocks noGrp="1"/>
          </p:cNvSpPr>
          <p:nvPr>
            <p:ph type="sldNum" sz="quarter" idx="10"/>
          </p:nvPr>
        </p:nvSpPr>
        <p:spPr>
          <a:xfrm>
            <a:off x="8566431" y="6511935"/>
            <a:ext cx="171171" cy="184666"/>
          </a:xfrm>
        </p:spPr>
        <p:txBody>
          <a:bodyPr/>
          <a:lstStyle/>
          <a:p>
            <a:fld id="{B8CFF181-2F3B-4AA1-9654-173B98EB0EB6}" type="slidenum">
              <a:rPr lang="en-US" smtClean="0"/>
              <a:pPr/>
              <a:t>36</a:t>
            </a:fld>
            <a:endParaRPr lang="en-US"/>
          </a:p>
        </p:txBody>
      </p:sp>
      <p:sp>
        <p:nvSpPr>
          <p:cNvPr id="5" name="TextBox 4"/>
          <p:cNvSpPr txBox="1"/>
          <p:nvPr/>
        </p:nvSpPr>
        <p:spPr>
          <a:xfrm>
            <a:off x="0" y="6523319"/>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195976974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Controls</a:t>
            </a:r>
            <a:endParaRPr lang="en-US" dirty="0"/>
          </a:p>
        </p:txBody>
      </p:sp>
      <p:sp>
        <p:nvSpPr>
          <p:cNvPr id="3" name="Content Placeholder 2"/>
          <p:cNvSpPr>
            <a:spLocks noGrp="1"/>
          </p:cNvSpPr>
          <p:nvPr>
            <p:ph idx="1"/>
          </p:nvPr>
        </p:nvSpPr>
        <p:spPr>
          <a:xfrm>
            <a:off x="119074" y="987161"/>
            <a:ext cx="8618537" cy="5539979"/>
          </a:xfrm>
        </p:spPr>
        <p:txBody>
          <a:bodyPr/>
          <a:lstStyle/>
          <a:p>
            <a:pPr marL="0" indent="0"/>
            <a:r>
              <a:rPr lang="en-US" sz="1800" b="1" u="sng" dirty="0" smtClean="0"/>
              <a:t>Medicare and Medicaid </a:t>
            </a:r>
            <a:r>
              <a:rPr lang="en-US" sz="1800" b="1" u="sng" dirty="0"/>
              <a:t>Controls</a:t>
            </a:r>
          </a:p>
          <a:p>
            <a:pPr marL="0" indent="0"/>
            <a:endParaRPr lang="en-US" sz="1800" dirty="0"/>
          </a:p>
          <a:p>
            <a:pPr marL="285418" indent="-285418">
              <a:buFont typeface="Arial"/>
              <a:buChar char="•"/>
            </a:pPr>
            <a:r>
              <a:rPr lang="en-US" sz="1800" dirty="0"/>
              <a:t>Medicare wage index; </a:t>
            </a:r>
          </a:p>
          <a:p>
            <a:pPr marL="285418" indent="-285418">
              <a:buFont typeface="Arial"/>
              <a:buChar char="•"/>
            </a:pPr>
            <a:endParaRPr lang="en-US" sz="1800" dirty="0"/>
          </a:p>
          <a:p>
            <a:pPr marL="285418" indent="-285418">
              <a:buFont typeface="Arial"/>
              <a:buChar char="•"/>
            </a:pPr>
            <a:r>
              <a:rPr lang="en-US" sz="1800" dirty="0" smtClean="0"/>
              <a:t>Medicare discharges as a share of hospitals’ total discharges; Medicaid discharges as a share of total hospital discharges</a:t>
            </a:r>
            <a:endParaRPr lang="en-US" sz="1800" dirty="0"/>
          </a:p>
          <a:p>
            <a:pPr marL="0" indent="0"/>
            <a:endParaRPr lang="en-US" sz="1800" dirty="0"/>
          </a:p>
          <a:p>
            <a:pPr marL="0" indent="0"/>
            <a:r>
              <a:rPr lang="en-US" sz="1800" b="1" u="sng" dirty="0" smtClean="0"/>
              <a:t>County-Level Controls</a:t>
            </a:r>
          </a:p>
          <a:p>
            <a:pPr marL="0" indent="0"/>
            <a:endParaRPr lang="en-US" sz="1800" dirty="0"/>
          </a:p>
          <a:p>
            <a:pPr marL="285750" indent="-285750">
              <a:buFont typeface="Arial"/>
              <a:buChar char="•"/>
            </a:pPr>
            <a:r>
              <a:rPr lang="en-US" sz="1800" dirty="0" smtClean="0"/>
              <a:t>Share insured; </a:t>
            </a:r>
          </a:p>
          <a:p>
            <a:pPr marL="285750" indent="-285750">
              <a:buFont typeface="Arial"/>
              <a:buChar char="•"/>
            </a:pPr>
            <a:endParaRPr lang="en-US" sz="1800" dirty="0"/>
          </a:p>
          <a:p>
            <a:pPr marL="285750" indent="-285750">
              <a:buFont typeface="Arial"/>
              <a:buChar char="•"/>
            </a:pPr>
            <a:r>
              <a:rPr lang="en-US" sz="1800" dirty="0" smtClean="0"/>
              <a:t>Median county income;</a:t>
            </a:r>
          </a:p>
          <a:p>
            <a:pPr marL="0" indent="0"/>
            <a:endParaRPr lang="en-US" sz="1800" dirty="0"/>
          </a:p>
          <a:p>
            <a:pPr marL="0" indent="0"/>
            <a:endParaRPr lang="en-US" sz="1800" dirty="0"/>
          </a:p>
          <a:p>
            <a:pPr marL="0" indent="0"/>
            <a:r>
              <a:rPr lang="en-US" sz="1800" b="1" u="sng" dirty="0"/>
              <a:t>Range of Hospital Characteristics from the AHA</a:t>
            </a:r>
          </a:p>
          <a:p>
            <a:pPr marL="0" indent="0"/>
            <a:endParaRPr lang="en-US" sz="1800" b="1" dirty="0"/>
          </a:p>
          <a:p>
            <a:pPr marL="285418" indent="-285418">
              <a:buFont typeface="Arial"/>
              <a:buChar char="•"/>
            </a:pPr>
            <a:r>
              <a:rPr lang="en-US" sz="1800" dirty="0"/>
              <a:t>Teaching Status, ownership, case-mix, size, </a:t>
            </a:r>
            <a:r>
              <a:rPr lang="en-US" sz="1800" dirty="0" smtClean="0"/>
              <a:t>etc</a:t>
            </a:r>
            <a:r>
              <a:rPr lang="en-US" sz="1800" dirty="0"/>
              <a:t>.;</a:t>
            </a:r>
          </a:p>
          <a:p>
            <a:pPr marL="285418" indent="-285418">
              <a:buFont typeface="Arial"/>
              <a:buChar char="•"/>
            </a:pPr>
            <a:endParaRPr lang="en-US" sz="1800" dirty="0"/>
          </a:p>
          <a:p>
            <a:pPr marL="285418" indent="-285418">
              <a:buFont typeface="Arial"/>
              <a:buChar char="•"/>
            </a:pPr>
            <a:r>
              <a:rPr lang="en-US" sz="1800" dirty="0"/>
              <a:t>Measure hospitals’ of use of </a:t>
            </a:r>
            <a:r>
              <a:rPr lang="en-US" sz="1800" dirty="0" smtClean="0"/>
              <a:t>technology;</a:t>
            </a:r>
            <a:endParaRPr lang="en-US" sz="1800" dirty="0"/>
          </a:p>
          <a:p>
            <a:pPr marL="0" indent="0"/>
            <a:endParaRPr lang="en-US" sz="1800" b="1" dirty="0"/>
          </a:p>
        </p:txBody>
      </p:sp>
      <p:sp>
        <p:nvSpPr>
          <p:cNvPr id="4" name="Slide Number Placeholder 3"/>
          <p:cNvSpPr>
            <a:spLocks noGrp="1"/>
          </p:cNvSpPr>
          <p:nvPr>
            <p:ph type="sldNum" sz="quarter" idx="10"/>
          </p:nvPr>
        </p:nvSpPr>
        <p:spPr>
          <a:xfrm>
            <a:off x="8566431" y="6511935"/>
            <a:ext cx="171171" cy="184666"/>
          </a:xfrm>
        </p:spPr>
        <p:txBody>
          <a:bodyPr/>
          <a:lstStyle/>
          <a:p>
            <a:fld id="{B8CFF181-2F3B-4AA1-9654-173B98EB0EB6}" type="slidenum">
              <a:rPr lang="en-US" smtClean="0"/>
              <a:pPr/>
              <a:t>37</a:t>
            </a:fld>
            <a:endParaRPr lang="en-US"/>
          </a:p>
        </p:txBody>
      </p:sp>
      <p:sp>
        <p:nvSpPr>
          <p:cNvPr id="5" name="TextBox 4"/>
          <p:cNvSpPr txBox="1"/>
          <p:nvPr/>
        </p:nvSpPr>
        <p:spPr>
          <a:xfrm>
            <a:off x="0" y="6523319"/>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376666108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of Hospital Quality </a:t>
            </a:r>
            <a:endParaRPr lang="en-US" dirty="0"/>
          </a:p>
        </p:txBody>
      </p:sp>
      <p:sp>
        <p:nvSpPr>
          <p:cNvPr id="3" name="Content Placeholder 2"/>
          <p:cNvSpPr>
            <a:spLocks noGrp="1"/>
          </p:cNvSpPr>
          <p:nvPr>
            <p:ph idx="1"/>
          </p:nvPr>
        </p:nvSpPr>
        <p:spPr>
          <a:xfrm>
            <a:off x="119074" y="1273182"/>
            <a:ext cx="8618537" cy="4924426"/>
          </a:xfrm>
        </p:spPr>
        <p:txBody>
          <a:bodyPr/>
          <a:lstStyle/>
          <a:p>
            <a:r>
              <a:rPr lang="en-US" b="1" dirty="0" smtClean="0"/>
              <a:t>Perceived Quality</a:t>
            </a:r>
          </a:p>
          <a:p>
            <a:endParaRPr lang="en-US" b="1" dirty="0"/>
          </a:p>
          <a:p>
            <a:pPr>
              <a:buFont typeface="Arial"/>
              <a:buChar char="•"/>
            </a:pPr>
            <a:r>
              <a:rPr lang="en-US" dirty="0" smtClean="0"/>
              <a:t>Indicated whether a hospital was ranked in the year by the US News and World Report Annual Hospital Rating (ranked in any category);</a:t>
            </a:r>
          </a:p>
          <a:p>
            <a:pPr>
              <a:buFont typeface="Arial"/>
              <a:buChar char="•"/>
            </a:pPr>
            <a:endParaRPr lang="en-US" dirty="0" smtClean="0"/>
          </a:p>
          <a:p>
            <a:pPr marL="0" indent="0"/>
            <a:endParaRPr lang="en-US" dirty="0"/>
          </a:p>
          <a:p>
            <a:pPr marL="0" indent="0"/>
            <a:r>
              <a:rPr lang="en-US" b="1" dirty="0" smtClean="0"/>
              <a:t>Quality Measures</a:t>
            </a:r>
          </a:p>
          <a:p>
            <a:pPr marL="0" indent="0"/>
            <a:endParaRPr lang="en-US" b="1" dirty="0"/>
          </a:p>
          <a:p>
            <a:pPr marL="285418" indent="-285418">
              <a:buFont typeface="Arial"/>
              <a:buChar char="•"/>
            </a:pPr>
            <a:r>
              <a:rPr lang="en-US" dirty="0" smtClean="0"/>
              <a:t>AHRQ hospital-level outcomes, process and patient safety indicators composed of claims from publicly and privately funded patients; </a:t>
            </a:r>
          </a:p>
          <a:p>
            <a:pPr marL="285418" indent="-285418">
              <a:buFont typeface="Arial"/>
              <a:buChar char="•"/>
            </a:pPr>
            <a:endParaRPr lang="en-US" dirty="0"/>
          </a:p>
          <a:p>
            <a:pPr marL="981521" lvl="5" indent="-285418">
              <a:buFont typeface="Arial"/>
              <a:buChar char="•"/>
            </a:pPr>
            <a:r>
              <a:rPr lang="en-US" dirty="0" smtClean="0"/>
              <a:t>% of AMI patients given aspirin at arrival;</a:t>
            </a:r>
          </a:p>
          <a:p>
            <a:pPr marL="981521" lvl="5" indent="-285418">
              <a:buFont typeface="Arial"/>
              <a:buChar char="•"/>
            </a:pPr>
            <a:endParaRPr lang="en-US" dirty="0" smtClean="0"/>
          </a:p>
          <a:p>
            <a:pPr marL="981521" lvl="5" indent="-285418">
              <a:buFont typeface="Arial"/>
              <a:buChar char="•"/>
            </a:pPr>
            <a:r>
              <a:rPr lang="en-US" dirty="0" smtClean="0"/>
              <a:t>% of surgical patients given antibiotic pre-surgery;</a:t>
            </a:r>
          </a:p>
          <a:p>
            <a:pPr marL="696103" lvl="5" indent="0">
              <a:buNone/>
            </a:pPr>
            <a:endParaRPr lang="en-US" dirty="0" smtClean="0"/>
          </a:p>
          <a:p>
            <a:pPr marL="981521" lvl="5" indent="-285418">
              <a:buFont typeface="Arial"/>
              <a:buChar char="•"/>
            </a:pPr>
            <a:r>
              <a:rPr lang="en-US" dirty="0" smtClean="0"/>
              <a:t>% of patients who received treatment within 24 hours of surgery to prevent clots; </a:t>
            </a:r>
          </a:p>
          <a:p>
            <a:pPr marL="981521" lvl="5" indent="-285418">
              <a:buFont typeface="Arial"/>
              <a:buChar char="•"/>
            </a:pPr>
            <a:endParaRPr lang="en-US" dirty="0" smtClean="0"/>
          </a:p>
          <a:p>
            <a:pPr marL="981521" lvl="5" indent="-285418">
              <a:buFont typeface="Arial"/>
              <a:buChar char="•"/>
            </a:pPr>
            <a:r>
              <a:rPr lang="en-US" dirty="0" smtClean="0"/>
              <a:t>30-day risk-adjusted AMI mortality</a:t>
            </a:r>
          </a:p>
          <a:p>
            <a:pPr marL="0" indent="0"/>
            <a:endParaRPr lang="en-US" dirty="0"/>
          </a:p>
          <a:p>
            <a:pPr marL="0" indent="0"/>
            <a:endParaRPr lang="en-US" dirty="0" smtClean="0"/>
          </a:p>
        </p:txBody>
      </p:sp>
      <p:sp>
        <p:nvSpPr>
          <p:cNvPr id="4" name="Slide Number Placeholder 3"/>
          <p:cNvSpPr>
            <a:spLocks noGrp="1"/>
          </p:cNvSpPr>
          <p:nvPr>
            <p:ph type="sldNum" sz="quarter" idx="10"/>
          </p:nvPr>
        </p:nvSpPr>
        <p:spPr>
          <a:xfrm>
            <a:off x="8566431" y="6511935"/>
            <a:ext cx="171171" cy="184666"/>
          </a:xfrm>
        </p:spPr>
        <p:txBody>
          <a:bodyPr/>
          <a:lstStyle/>
          <a:p>
            <a:fld id="{B8CFF181-2F3B-4AA1-9654-173B98EB0EB6}" type="slidenum">
              <a:rPr lang="en-US" smtClean="0"/>
              <a:pPr/>
              <a:t>38</a:t>
            </a:fld>
            <a:endParaRPr lang="en-US"/>
          </a:p>
        </p:txBody>
      </p:sp>
      <p:sp>
        <p:nvSpPr>
          <p:cNvPr id="5" name="TextBox 4"/>
          <p:cNvSpPr txBox="1"/>
          <p:nvPr/>
        </p:nvSpPr>
        <p:spPr>
          <a:xfrm>
            <a:off x="0" y="6523319"/>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18278220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19074" y="1273186"/>
            <a:ext cx="8618537" cy="4924425"/>
          </a:xfrm>
        </p:spPr>
        <p:txBody>
          <a:bodyPr/>
          <a:lstStyle/>
          <a:p>
            <a:pPr marL="0" indent="0"/>
            <a:endParaRPr lang="en-US" sz="2000" dirty="0"/>
          </a:p>
          <a:p>
            <a:pPr marL="399583" indent="-399583">
              <a:buFont typeface="+mj-lt"/>
              <a:buAutoNum type="romanUcPeriod"/>
            </a:pPr>
            <a:r>
              <a:rPr lang="en-US" sz="2000" dirty="0"/>
              <a:t>Overview of the HCCI Data and Price Calculations</a:t>
            </a:r>
          </a:p>
          <a:p>
            <a:pPr marL="399583" indent="-399583">
              <a:buFont typeface="+mj-lt"/>
              <a:buAutoNum type="romanUcPeriod"/>
            </a:pPr>
            <a:endParaRPr lang="en-US" sz="2000" dirty="0"/>
          </a:p>
          <a:p>
            <a:pPr marL="399583" indent="-399583">
              <a:buFont typeface="+mj-lt"/>
              <a:buAutoNum type="romanUcPeriod"/>
            </a:pPr>
            <a:r>
              <a:rPr lang="en-US" sz="2000" dirty="0"/>
              <a:t>Public/Private Spending and Price/Volume Decomposition; </a:t>
            </a:r>
          </a:p>
          <a:p>
            <a:pPr marL="399583" indent="-399583">
              <a:buFont typeface="+mj-lt"/>
              <a:buAutoNum type="romanUcPeriod"/>
            </a:pPr>
            <a:endParaRPr lang="en-US" sz="2000" dirty="0"/>
          </a:p>
          <a:p>
            <a:pPr marL="399583" indent="-399583">
              <a:buFont typeface="+mj-lt"/>
              <a:buAutoNum type="romanUcPeriod"/>
            </a:pPr>
            <a:r>
              <a:rPr lang="en-US" sz="2000" dirty="0"/>
              <a:t>Variation in Hospital Prices Across Markets; </a:t>
            </a:r>
          </a:p>
          <a:p>
            <a:pPr marL="399583" indent="-399583">
              <a:buFont typeface="+mj-lt"/>
              <a:buAutoNum type="romanUcPeriod"/>
            </a:pPr>
            <a:endParaRPr lang="en-US" sz="2000" dirty="0"/>
          </a:p>
          <a:p>
            <a:pPr marL="399583" indent="-399583">
              <a:buFont typeface="+mj-lt"/>
              <a:buAutoNum type="romanUcPeriod"/>
            </a:pPr>
            <a:r>
              <a:rPr lang="en-US" sz="2000" dirty="0"/>
              <a:t>Variation in Hospital Prices Within Markets; </a:t>
            </a:r>
          </a:p>
          <a:p>
            <a:pPr marL="399583" indent="-399583">
              <a:buFont typeface="+mj-lt"/>
              <a:buAutoNum type="romanUcPeriod"/>
            </a:pPr>
            <a:endParaRPr lang="en-US" sz="2000" dirty="0"/>
          </a:p>
          <a:p>
            <a:pPr marL="399583" indent="-399583">
              <a:buFont typeface="+mj-lt"/>
              <a:buAutoNum type="romanUcPeriod"/>
            </a:pPr>
            <a:r>
              <a:rPr lang="en-US" sz="2000" dirty="0"/>
              <a:t>Predictors of Provider Prices; </a:t>
            </a:r>
          </a:p>
          <a:p>
            <a:pPr marL="399583" indent="-399583">
              <a:buFont typeface="+mj-lt"/>
              <a:buAutoNum type="romanUcPeriod"/>
            </a:pPr>
            <a:endParaRPr lang="en-US" sz="2000" dirty="0"/>
          </a:p>
          <a:p>
            <a:pPr marL="399583" indent="-399583">
              <a:buFont typeface="+mj-lt"/>
              <a:buAutoNum type="romanUcPeriod"/>
            </a:pPr>
            <a:r>
              <a:rPr lang="en-US" sz="2000" dirty="0"/>
              <a:t> Implications</a:t>
            </a:r>
          </a:p>
          <a:p>
            <a:pPr marL="399583" indent="-399583">
              <a:buFont typeface="+mj-lt"/>
              <a:buAutoNum type="romanUcPeriod"/>
            </a:pPr>
            <a:endParaRPr lang="en-US" sz="2000" dirty="0"/>
          </a:p>
          <a:p>
            <a:pPr marL="399583" indent="-399583">
              <a:buFont typeface="+mj-lt"/>
              <a:buAutoNum type="romanUcPeriod"/>
            </a:pPr>
            <a:endParaRPr lang="en-US" sz="2000" dirty="0"/>
          </a:p>
          <a:p>
            <a:pPr marL="399583" indent="-399583">
              <a:buFont typeface="+mj-lt"/>
              <a:buAutoNum type="romanUcPeriod"/>
            </a:pPr>
            <a:endParaRPr lang="en-US" sz="2000" dirty="0"/>
          </a:p>
          <a:p>
            <a:pPr marL="399583" indent="-399583">
              <a:buFont typeface="+mj-lt"/>
              <a:buAutoNum type="romanUcPeriod"/>
            </a:pPr>
            <a:endParaRPr lang="en-US" sz="2000" dirty="0"/>
          </a:p>
        </p:txBody>
      </p:sp>
      <p:sp>
        <p:nvSpPr>
          <p:cNvPr id="4" name="Slide Number Placeholder 3"/>
          <p:cNvSpPr>
            <a:spLocks noGrp="1"/>
          </p:cNvSpPr>
          <p:nvPr>
            <p:ph type="sldNum" sz="quarter" idx="10"/>
          </p:nvPr>
        </p:nvSpPr>
        <p:spPr>
          <a:xfrm>
            <a:off x="8652026" y="6511935"/>
            <a:ext cx="85585" cy="184666"/>
          </a:xfrm>
        </p:spPr>
        <p:txBody>
          <a:bodyPr/>
          <a:lstStyle/>
          <a:p>
            <a:fld id="{B8CFF181-2F3B-4AA1-9654-173B98EB0EB6}" type="slidenum">
              <a:rPr lang="en-US" smtClean="0"/>
              <a:pPr/>
              <a:t>3</a:t>
            </a:fld>
            <a:endParaRPr lang="en-US"/>
          </a:p>
        </p:txBody>
      </p:sp>
      <p:sp>
        <p:nvSpPr>
          <p:cNvPr id="5" name="TextBox 4"/>
          <p:cNvSpPr txBox="1"/>
          <p:nvPr/>
        </p:nvSpPr>
        <p:spPr>
          <a:xfrm>
            <a:off x="0" y="6523319"/>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16701264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4" y="-17978"/>
            <a:ext cx="8618537" cy="738664"/>
          </a:xfrm>
        </p:spPr>
        <p:txBody>
          <a:bodyPr/>
          <a:lstStyle/>
          <a:p>
            <a:r>
              <a:rPr lang="en-US" dirty="0" smtClean="0"/>
              <a:t>Bivariate Correlations: Price and Local and Hospital Characteristics</a:t>
            </a:r>
            <a:endParaRPr lang="en-US" dirty="0"/>
          </a:p>
        </p:txBody>
      </p:sp>
      <p:sp>
        <p:nvSpPr>
          <p:cNvPr id="4" name="Slide Number Placeholder 3"/>
          <p:cNvSpPr>
            <a:spLocks noGrp="1"/>
          </p:cNvSpPr>
          <p:nvPr>
            <p:ph type="sldNum" sz="quarter" idx="10"/>
          </p:nvPr>
        </p:nvSpPr>
        <p:spPr/>
        <p:txBody>
          <a:bodyPr/>
          <a:lstStyle/>
          <a:p>
            <a:fld id="{B8CFF181-2F3B-4AA1-9654-173B98EB0EB6}" type="slidenum">
              <a:rPr lang="en-US" smtClean="0"/>
              <a:pPr/>
              <a:t>39</a:t>
            </a:fld>
            <a:endParaRPr lang="en-US"/>
          </a:p>
        </p:txBody>
      </p:sp>
      <p:sp>
        <p:nvSpPr>
          <p:cNvPr id="6" name="Rectangle 5"/>
          <p:cNvSpPr/>
          <p:nvPr/>
        </p:nvSpPr>
        <p:spPr>
          <a:xfrm>
            <a:off x="-57210" y="6290588"/>
            <a:ext cx="9121617" cy="430887"/>
          </a:xfrm>
          <a:prstGeom prst="rect">
            <a:avLst/>
          </a:prstGeom>
        </p:spPr>
        <p:txBody>
          <a:bodyPr wrap="square">
            <a:spAutoFit/>
          </a:bodyPr>
          <a:lstStyle/>
          <a:p>
            <a:r>
              <a:rPr lang="en-US" sz="1100" b="1" dirty="0"/>
              <a:t>Notes: </a:t>
            </a:r>
            <a:r>
              <a:rPr lang="en-US" sz="1100" dirty="0"/>
              <a:t>The x-axis captures the correlations between key variables featured in our regression and our hospitals’ inpatient prices averaged from 2008 – 2011 and inflation adjusted into 2011 dollars.  The bars capture the 95% confidence intervals surrounding the correlations.  </a:t>
            </a:r>
          </a:p>
        </p:txBody>
      </p:sp>
      <p:pic>
        <p:nvPicPr>
          <p:cNvPr id="130050" name="Picture 2" descr="F:\Dropbox\HCCI_Study\20151031_update\HC_paper1_bivariatecor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 y="869436"/>
            <a:ext cx="8937625" cy="53544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6569083"/>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92692764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Equation </a:t>
            </a:r>
            <a:endParaRPr lang="en-US" dirty="0"/>
          </a:p>
        </p:txBody>
      </p:sp>
      <p:sp>
        <p:nvSpPr>
          <p:cNvPr id="3" name="Content Placeholder 2"/>
          <p:cNvSpPr>
            <a:spLocks noGrp="1"/>
          </p:cNvSpPr>
          <p:nvPr>
            <p:ph idx="1"/>
          </p:nvPr>
        </p:nvSpPr>
        <p:spPr>
          <a:xfrm>
            <a:off x="194469" y="1136201"/>
            <a:ext cx="8618537" cy="2708434"/>
          </a:xfrm>
        </p:spPr>
        <p:txBody>
          <a:bodyPr/>
          <a:lstStyle/>
          <a:p>
            <a:endParaRPr lang="en-US" i="1" dirty="0" smtClean="0"/>
          </a:p>
          <a:p>
            <a:endParaRPr lang="en-US" sz="800" i="1" dirty="0"/>
          </a:p>
          <a:p>
            <a:endParaRPr lang="en-US" i="1" dirty="0">
              <a:latin typeface="Times New Roman"/>
              <a:cs typeface="Times New Roman"/>
            </a:endParaRPr>
          </a:p>
          <a:p>
            <a:endParaRPr lang="en-US" i="1" dirty="0">
              <a:latin typeface="Times New Roman"/>
              <a:cs typeface="Times New Roman"/>
            </a:endParaRPr>
          </a:p>
          <a:p>
            <a:pPr marL="512763" indent="-512763"/>
            <a:endParaRPr lang="en-US" sz="1400" i="1" dirty="0">
              <a:latin typeface="Times New Roman"/>
              <a:cs typeface="Times New Roman"/>
            </a:endParaRPr>
          </a:p>
          <a:p>
            <a:pPr marL="512763" indent="-512763"/>
            <a:endParaRPr lang="en-US" dirty="0">
              <a:latin typeface="Times New Roman"/>
              <a:cs typeface="Times New Roman"/>
            </a:endParaRPr>
          </a:p>
          <a:p>
            <a:pPr marL="571500" indent="-571500"/>
            <a:endParaRPr lang="en-US" sz="1400" dirty="0" smtClean="0">
              <a:latin typeface="Times New Roman"/>
              <a:cs typeface="Times New Roman"/>
            </a:endParaRPr>
          </a:p>
          <a:p>
            <a:pPr marL="571500" indent="-571500"/>
            <a:endParaRPr lang="en-US" dirty="0">
              <a:latin typeface="Times New Roman"/>
              <a:cs typeface="Times New Roman"/>
            </a:endParaRPr>
          </a:p>
          <a:p>
            <a:pPr marL="571500" indent="-571500"/>
            <a:endParaRPr lang="en-US" sz="2000" dirty="0" smtClean="0">
              <a:latin typeface="Times New Roman"/>
              <a:cs typeface="Times New Roman"/>
            </a:endParaRPr>
          </a:p>
          <a:p>
            <a:pPr marL="512763" indent="-512763"/>
            <a:endParaRPr lang="en-US" sz="2000" i="1" dirty="0">
              <a:latin typeface="Times New Roman"/>
              <a:cs typeface="Times New Roman"/>
            </a:endParaRPr>
          </a:p>
          <a:p>
            <a:pPr marL="512763" indent="-512763"/>
            <a:endParaRPr lang="en-US" sz="2000" i="1" dirty="0" smtClean="0"/>
          </a:p>
        </p:txBody>
      </p:sp>
      <p:sp>
        <p:nvSpPr>
          <p:cNvPr id="4" name="Slide Number Placeholder 3"/>
          <p:cNvSpPr>
            <a:spLocks noGrp="1"/>
          </p:cNvSpPr>
          <p:nvPr>
            <p:ph type="sldNum" sz="quarter" idx="10"/>
          </p:nvPr>
        </p:nvSpPr>
        <p:spPr/>
        <p:txBody>
          <a:bodyPr/>
          <a:lstStyle/>
          <a:p>
            <a:fld id="{B8CFF181-2F3B-4AA1-9654-173B98EB0EB6}" type="slidenum">
              <a:rPr lang="en-US" smtClean="0"/>
              <a:pPr/>
              <a:t>40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156730460"/>
              </p:ext>
            </p:extLst>
          </p:nvPr>
        </p:nvGraphicFramePr>
        <p:xfrm>
          <a:off x="317500" y="862013"/>
          <a:ext cx="8293100" cy="5948331"/>
        </p:xfrm>
        <a:graphic>
          <a:graphicData uri="http://schemas.openxmlformats.org/drawingml/2006/table">
            <a:tbl>
              <a:tblPr firstRow="1" bandRow="1">
                <a:tableStyleId>{5C22544A-7EE6-4342-B048-85BDC9FD1C3A}</a:tableStyleId>
              </a:tblPr>
              <a:tblGrid>
                <a:gridCol w="1117623"/>
                <a:gridCol w="7175477"/>
              </a:tblGrid>
              <a:tr h="852487">
                <a:tc gridSpan="2">
                  <a:txBody>
                    <a:bodyPr/>
                    <a:lstStyle/>
                    <a:p>
                      <a:pPr marL="0" marR="0" indent="0" algn="ctr" defTabSz="456661"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Times New Roman"/>
                          <a:cs typeface="Times New Roman"/>
                        </a:rPr>
                        <a:t>Ln(</a:t>
                      </a:r>
                      <a:r>
                        <a:rPr lang="en-US" sz="1800" b="1" i="1" dirty="0" err="1" smtClean="0">
                          <a:solidFill>
                            <a:schemeClr val="tx1"/>
                          </a:solidFill>
                          <a:latin typeface="Times New Roman"/>
                          <a:cs typeface="Times New Roman"/>
                        </a:rPr>
                        <a:t>Price</a:t>
                      </a:r>
                      <a:r>
                        <a:rPr lang="en-US" sz="1800" b="1" i="1" baseline="-25000" dirty="0" err="1" smtClean="0">
                          <a:solidFill>
                            <a:schemeClr val="tx1"/>
                          </a:solidFill>
                          <a:latin typeface="Times New Roman"/>
                          <a:cs typeface="Times New Roman"/>
                        </a:rPr>
                        <a:t>h,m,r,c,s,t</a:t>
                      </a:r>
                      <a:r>
                        <a:rPr lang="en-US" sz="1800" b="1" i="1" baseline="-25000" dirty="0" smtClean="0">
                          <a:solidFill>
                            <a:schemeClr val="tx1"/>
                          </a:solidFill>
                          <a:latin typeface="Times New Roman"/>
                          <a:cs typeface="Times New Roman"/>
                        </a:rPr>
                        <a:t> </a:t>
                      </a:r>
                      <a:r>
                        <a:rPr lang="en-US" sz="1800" b="1" i="1" dirty="0" smtClean="0">
                          <a:solidFill>
                            <a:schemeClr val="tx1"/>
                          </a:solidFill>
                          <a:latin typeface="Times New Roman"/>
                          <a:cs typeface="Times New Roman"/>
                        </a:rPr>
                        <a:t>) = </a:t>
                      </a:r>
                      <a:r>
                        <a:rPr lang="en-US" sz="1800" b="1" i="1" dirty="0" err="1" smtClean="0">
                          <a:solidFill>
                            <a:schemeClr val="tx1"/>
                          </a:solidFill>
                          <a:latin typeface="Times New Roman"/>
                          <a:cs typeface="Times New Roman"/>
                        </a:rPr>
                        <a:t>H</a:t>
                      </a:r>
                      <a:r>
                        <a:rPr lang="en-US" sz="1800" b="1" i="1" baseline="-25000" dirty="0" err="1" smtClean="0">
                          <a:solidFill>
                            <a:schemeClr val="tx1"/>
                          </a:solidFill>
                          <a:latin typeface="Times New Roman"/>
                          <a:cs typeface="Times New Roman"/>
                        </a:rPr>
                        <a:t>m,t</a:t>
                      </a:r>
                      <a:r>
                        <a:rPr lang="en-US" sz="1800" b="1" i="1" dirty="0" smtClean="0">
                          <a:solidFill>
                            <a:schemeClr val="tx1"/>
                          </a:solidFill>
                          <a:latin typeface="Times New Roman"/>
                          <a:cs typeface="Times New Roman"/>
                        </a:rPr>
                        <a:t>α</a:t>
                      </a:r>
                      <a:r>
                        <a:rPr lang="en-US" sz="1800" b="1" i="1" baseline="-25000" dirty="0" smtClean="0">
                          <a:solidFill>
                            <a:schemeClr val="tx1"/>
                          </a:solidFill>
                          <a:latin typeface="Times New Roman"/>
                          <a:cs typeface="Times New Roman"/>
                        </a:rPr>
                        <a:t> </a:t>
                      </a:r>
                      <a:r>
                        <a:rPr lang="en-US" sz="1800" b="1" i="1" dirty="0" smtClean="0">
                          <a:solidFill>
                            <a:schemeClr val="tx1"/>
                          </a:solidFill>
                          <a:latin typeface="Times New Roman"/>
                          <a:cs typeface="Times New Roman"/>
                        </a:rPr>
                        <a:t>+ β I</a:t>
                      </a:r>
                      <a:r>
                        <a:rPr lang="en-US" sz="1800" b="1" i="1" baseline="-25000" dirty="0" smtClean="0">
                          <a:solidFill>
                            <a:schemeClr val="tx1"/>
                          </a:solidFill>
                          <a:latin typeface="Times New Roman"/>
                          <a:cs typeface="Times New Roman"/>
                        </a:rPr>
                        <a:t>s,</a:t>
                      </a:r>
                      <a:r>
                        <a:rPr lang="en-US" sz="1800" b="1" i="1" dirty="0" smtClean="0">
                          <a:solidFill>
                            <a:schemeClr val="tx1"/>
                          </a:solidFill>
                          <a:latin typeface="Times New Roman"/>
                          <a:cs typeface="Times New Roman"/>
                        </a:rPr>
                        <a:t> + </a:t>
                      </a:r>
                      <a:r>
                        <a:rPr lang="en-US" sz="1800" b="1" i="1" dirty="0" err="1" smtClean="0">
                          <a:solidFill>
                            <a:schemeClr val="tx1"/>
                          </a:solidFill>
                          <a:latin typeface="Times New Roman"/>
                          <a:cs typeface="Times New Roman"/>
                        </a:rPr>
                        <a:t>φS</a:t>
                      </a:r>
                      <a:r>
                        <a:rPr lang="en-US" sz="1800" b="1" i="1" baseline="-25000" dirty="0" err="1" smtClean="0">
                          <a:solidFill>
                            <a:schemeClr val="tx1"/>
                          </a:solidFill>
                          <a:latin typeface="Times New Roman"/>
                          <a:cs typeface="Times New Roman"/>
                        </a:rPr>
                        <a:t>c,t</a:t>
                      </a:r>
                      <a:r>
                        <a:rPr lang="en-US" sz="1800" b="1" i="1" dirty="0" smtClean="0">
                          <a:solidFill>
                            <a:schemeClr val="tx1"/>
                          </a:solidFill>
                          <a:latin typeface="Times New Roman"/>
                          <a:cs typeface="Times New Roman"/>
                        </a:rPr>
                        <a:t>  + </a:t>
                      </a:r>
                      <a:r>
                        <a:rPr lang="en-US" sz="1800" b="1" i="1" dirty="0" err="1" smtClean="0">
                          <a:solidFill>
                            <a:schemeClr val="tx1"/>
                          </a:solidFill>
                          <a:latin typeface="Times New Roman"/>
                          <a:cs typeface="Times New Roman"/>
                        </a:rPr>
                        <a:t>Z</a:t>
                      </a:r>
                      <a:r>
                        <a:rPr lang="en-US" sz="1800" b="1" i="1" baseline="-25000" dirty="0" err="1" smtClean="0">
                          <a:solidFill>
                            <a:schemeClr val="tx1"/>
                          </a:solidFill>
                          <a:latin typeface="Times New Roman"/>
                          <a:cs typeface="Times New Roman"/>
                        </a:rPr>
                        <a:t>h,t</a:t>
                      </a:r>
                      <a:r>
                        <a:rPr lang="en-US" sz="1800" b="1" i="1" dirty="0" smtClean="0">
                          <a:solidFill>
                            <a:schemeClr val="tx1"/>
                          </a:solidFill>
                          <a:latin typeface="Times New Roman"/>
                          <a:cs typeface="Times New Roman"/>
                        </a:rPr>
                        <a:t> </a:t>
                      </a:r>
                      <a:r>
                        <a:rPr lang="en-US" sz="1800" b="1" i="1" dirty="0" err="1" smtClean="0">
                          <a:solidFill>
                            <a:schemeClr val="tx1"/>
                          </a:solidFill>
                          <a:latin typeface="Times New Roman"/>
                          <a:cs typeface="Times New Roman"/>
                        </a:rPr>
                        <a:t>γ</a:t>
                      </a:r>
                      <a:r>
                        <a:rPr lang="en-US" sz="1800" b="1" i="1" dirty="0" smtClean="0">
                          <a:solidFill>
                            <a:schemeClr val="tx1"/>
                          </a:solidFill>
                          <a:latin typeface="Times New Roman"/>
                          <a:cs typeface="Times New Roman"/>
                        </a:rPr>
                        <a:t> + </a:t>
                      </a:r>
                      <a:r>
                        <a:rPr lang="en-US" sz="1800" b="1" i="1" dirty="0" err="1" smtClean="0">
                          <a:solidFill>
                            <a:schemeClr val="tx1"/>
                          </a:solidFill>
                          <a:latin typeface="Times New Roman"/>
                          <a:cs typeface="Times New Roman"/>
                        </a:rPr>
                        <a:t>D</a:t>
                      </a:r>
                      <a:r>
                        <a:rPr lang="en-US" sz="1800" b="1" i="1" baseline="-25000" dirty="0" err="1" smtClean="0">
                          <a:solidFill>
                            <a:schemeClr val="tx1"/>
                          </a:solidFill>
                          <a:latin typeface="Times New Roman"/>
                          <a:cs typeface="Times New Roman"/>
                        </a:rPr>
                        <a:t>c,t</a:t>
                      </a:r>
                      <a:r>
                        <a:rPr lang="en-US" sz="1800" b="1" i="1" dirty="0" err="1" smtClean="0">
                          <a:solidFill>
                            <a:schemeClr val="tx1"/>
                          </a:solidFill>
                          <a:latin typeface="Times New Roman"/>
                          <a:cs typeface="Times New Roman"/>
                        </a:rPr>
                        <a:t>θ</a:t>
                      </a:r>
                      <a:r>
                        <a:rPr lang="en-US" sz="1800" b="1" i="1" dirty="0" smtClean="0">
                          <a:solidFill>
                            <a:schemeClr val="tx1"/>
                          </a:solidFill>
                          <a:latin typeface="Times New Roman"/>
                          <a:cs typeface="Times New Roman"/>
                        </a:rPr>
                        <a:t> + </a:t>
                      </a:r>
                      <a:r>
                        <a:rPr lang="en-US" sz="1800" b="1" i="1" dirty="0" err="1" smtClean="0">
                          <a:solidFill>
                            <a:schemeClr val="tx1"/>
                          </a:solidFill>
                          <a:latin typeface="Times New Roman"/>
                          <a:cs typeface="Times New Roman"/>
                        </a:rPr>
                        <a:t>M</a:t>
                      </a:r>
                      <a:r>
                        <a:rPr lang="en-US" sz="1800" b="1" i="1" baseline="-25000" dirty="0" err="1" smtClean="0">
                          <a:solidFill>
                            <a:schemeClr val="tx1"/>
                          </a:solidFill>
                          <a:latin typeface="Times New Roman"/>
                          <a:cs typeface="Times New Roman"/>
                        </a:rPr>
                        <a:t>h,t</a:t>
                      </a:r>
                      <a:r>
                        <a:rPr lang="en-US" sz="1800" b="1" i="1" dirty="0" err="1" smtClean="0">
                          <a:solidFill>
                            <a:schemeClr val="tx1"/>
                          </a:solidFill>
                          <a:latin typeface="Times New Roman"/>
                          <a:cs typeface="Times New Roman"/>
                        </a:rPr>
                        <a:t>μ</a:t>
                      </a:r>
                      <a:r>
                        <a:rPr lang="en-US" sz="1800" b="1" i="1" dirty="0" smtClean="0">
                          <a:solidFill>
                            <a:schemeClr val="tx1"/>
                          </a:solidFill>
                          <a:latin typeface="Times New Roman"/>
                          <a:cs typeface="Times New Roman"/>
                        </a:rPr>
                        <a:t> </a:t>
                      </a:r>
                      <a:r>
                        <a:rPr lang="en-US" sz="1800" b="1" i="1" baseline="-25000" dirty="0" smtClean="0">
                          <a:solidFill>
                            <a:schemeClr val="tx1"/>
                          </a:solidFill>
                          <a:latin typeface="Times New Roman"/>
                          <a:cs typeface="Times New Roman"/>
                        </a:rPr>
                        <a:t> </a:t>
                      </a:r>
                      <a:r>
                        <a:rPr lang="en-US" sz="1800" b="1" i="1" dirty="0" smtClean="0">
                          <a:solidFill>
                            <a:schemeClr val="tx1"/>
                          </a:solidFill>
                          <a:latin typeface="Times New Roman"/>
                          <a:cs typeface="Times New Roman"/>
                        </a:rPr>
                        <a:t>+ </a:t>
                      </a:r>
                      <a:r>
                        <a:rPr lang="en-US" sz="1800" b="1" i="1" dirty="0" err="1" smtClean="0">
                          <a:solidFill>
                            <a:schemeClr val="tx1"/>
                          </a:solidFill>
                          <a:latin typeface="Times New Roman"/>
                          <a:cs typeface="Times New Roman"/>
                        </a:rPr>
                        <a:t>τ</a:t>
                      </a:r>
                      <a:r>
                        <a:rPr lang="en-US" sz="1800" b="1" i="1" baseline="-25000" dirty="0" err="1" smtClean="0">
                          <a:solidFill>
                            <a:schemeClr val="tx1"/>
                          </a:solidFill>
                          <a:latin typeface="Times New Roman"/>
                          <a:cs typeface="Times New Roman"/>
                        </a:rPr>
                        <a:t>t</a:t>
                      </a:r>
                      <a:r>
                        <a:rPr lang="en-US" sz="1800" b="1" i="1" dirty="0" smtClean="0">
                          <a:solidFill>
                            <a:schemeClr val="tx1"/>
                          </a:solidFill>
                          <a:latin typeface="Times New Roman"/>
                          <a:cs typeface="Times New Roman"/>
                        </a:rPr>
                        <a:t> + </a:t>
                      </a:r>
                      <a:r>
                        <a:rPr lang="en-US" sz="1800" b="1" i="1" dirty="0" err="1" smtClean="0">
                          <a:solidFill>
                            <a:schemeClr val="tx1"/>
                          </a:solidFill>
                          <a:latin typeface="Times New Roman"/>
                          <a:cs typeface="Times New Roman"/>
                        </a:rPr>
                        <a:t>ε</a:t>
                      </a:r>
                      <a:r>
                        <a:rPr lang="en-US" sz="1800" b="1" i="1" baseline="-25000" dirty="0" err="1" smtClean="0">
                          <a:solidFill>
                            <a:schemeClr val="tx1"/>
                          </a:solidFill>
                          <a:latin typeface="Times New Roman"/>
                          <a:cs typeface="Times New Roman"/>
                        </a:rPr>
                        <a:t>h,m,r,s,t</a:t>
                      </a:r>
                      <a:endParaRPr lang="en-US" sz="1800" b="1" i="1" baseline="-25000" dirty="0" smtClean="0">
                        <a:solidFill>
                          <a:schemeClr val="tx1"/>
                        </a:solidFill>
                        <a:latin typeface="Times New Roman"/>
                        <a:cs typeface="Times New Roman"/>
                      </a:endParaRPr>
                    </a:p>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7601">
                <a:tc>
                  <a:txBody>
                    <a:bodyPr/>
                    <a:lstStyle/>
                    <a:p>
                      <a:pPr algn="ctr"/>
                      <a:r>
                        <a:rPr lang="en-US" sz="1800" b="1" i="1" dirty="0" err="1" smtClean="0">
                          <a:latin typeface="Times New Roman"/>
                          <a:cs typeface="Times New Roman"/>
                        </a:rPr>
                        <a:t>H</a:t>
                      </a:r>
                      <a:r>
                        <a:rPr lang="en-US" sz="1800" b="1" i="1" baseline="-25000" dirty="0" err="1" smtClean="0">
                          <a:latin typeface="Times New Roman"/>
                          <a:cs typeface="Times New Roman"/>
                        </a:rPr>
                        <a:t>h,t</a:t>
                      </a:r>
                      <a:r>
                        <a:rPr lang="en-US" sz="1800" b="1" i="1" baseline="-25000" dirty="0" smtClean="0">
                          <a:latin typeface="Times New Roman"/>
                          <a:cs typeface="Times New Roman"/>
                        </a:rPr>
                        <a:t> </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6661" rtl="0" eaLnBrk="1" fontAlgn="auto" latinLnBrk="0" hangingPunct="1">
                        <a:lnSpc>
                          <a:spcPct val="100000"/>
                        </a:lnSpc>
                        <a:spcBef>
                          <a:spcPts val="0"/>
                        </a:spcBef>
                        <a:spcAft>
                          <a:spcPts val="0"/>
                        </a:spcAft>
                        <a:buClrTx/>
                        <a:buSzTx/>
                        <a:buFontTx/>
                        <a:buNone/>
                        <a:tabLst/>
                        <a:defRPr/>
                      </a:pPr>
                      <a:r>
                        <a:rPr lang="en-US" sz="1800" dirty="0" smtClean="0">
                          <a:latin typeface="Times New Roman"/>
                          <a:cs typeface="Times New Roman"/>
                        </a:rPr>
                        <a:t>Hospital market structure (various definitions)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11361">
                <a:tc>
                  <a:txBody>
                    <a:bodyPr/>
                    <a:lstStyle/>
                    <a:p>
                      <a:pPr algn="ctr"/>
                      <a:r>
                        <a:rPr lang="en-US" sz="1800" b="1" i="1" dirty="0" smtClean="0">
                          <a:latin typeface="Times New Roman"/>
                          <a:cs typeface="Times New Roman"/>
                        </a:rPr>
                        <a:t>I</a:t>
                      </a:r>
                      <a:r>
                        <a:rPr lang="en-US" sz="1800" b="1" i="1" baseline="-25000" dirty="0" smtClean="0">
                          <a:latin typeface="Times New Roman"/>
                          <a:cs typeface="Times New Roman"/>
                        </a:rPr>
                        <a:t>s </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6661" rtl="0" eaLnBrk="1" fontAlgn="auto" latinLnBrk="0" hangingPunct="1">
                        <a:lnSpc>
                          <a:spcPct val="100000"/>
                        </a:lnSpc>
                        <a:spcBef>
                          <a:spcPts val="0"/>
                        </a:spcBef>
                        <a:spcAft>
                          <a:spcPts val="0"/>
                        </a:spcAft>
                        <a:buClrTx/>
                        <a:buSzTx/>
                        <a:buFontTx/>
                        <a:buNone/>
                        <a:tabLst/>
                        <a:defRPr/>
                      </a:pPr>
                      <a:r>
                        <a:rPr lang="en-US" sz="1800" dirty="0" smtClean="0">
                          <a:latin typeface="Times New Roman"/>
                          <a:cs typeface="Times New Roman"/>
                        </a:rPr>
                        <a:t>Insurer market structure annually at the state-level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81360">
                <a:tc>
                  <a:txBody>
                    <a:bodyPr/>
                    <a:lstStyle/>
                    <a:p>
                      <a:pPr algn="ctr"/>
                      <a:r>
                        <a:rPr lang="en-US" b="1" i="1" dirty="0" smtClean="0">
                          <a:latin typeface="Times New Roman"/>
                          <a:cs typeface="Times New Roman"/>
                        </a:rPr>
                        <a:t>S</a:t>
                      </a:r>
                      <a:r>
                        <a:rPr lang="en-US" b="1" i="1" baseline="-25000" dirty="0" smtClean="0">
                          <a:latin typeface="Times New Roman"/>
                          <a:cs typeface="Times New Roman"/>
                        </a:rPr>
                        <a:t>c,t</a:t>
                      </a:r>
                      <a:endParaRPr lang="en-US" b="1" i="1" baseline="-25000" dirty="0">
                        <a:latin typeface="Times New Roman"/>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6661" rtl="0" eaLnBrk="1" fontAlgn="auto" latinLnBrk="0" hangingPunct="1">
                        <a:lnSpc>
                          <a:spcPct val="100000"/>
                        </a:lnSpc>
                        <a:spcBef>
                          <a:spcPts val="0"/>
                        </a:spcBef>
                        <a:spcAft>
                          <a:spcPts val="0"/>
                        </a:spcAft>
                        <a:buClrTx/>
                        <a:buSzTx/>
                        <a:buFontTx/>
                        <a:buNone/>
                        <a:tabLst/>
                        <a:defRPr/>
                      </a:pPr>
                      <a:r>
                        <a:rPr lang="en-US" sz="1800" dirty="0" smtClean="0">
                          <a:latin typeface="Times New Roman"/>
                          <a:cs typeface="Times New Roman"/>
                        </a:rPr>
                        <a:t>Share of county privately insured covered by HCCI data contributors annually.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11361">
                <a:tc>
                  <a:txBody>
                    <a:bodyPr/>
                    <a:lstStyle/>
                    <a:p>
                      <a:pPr marL="0" marR="0" indent="0" algn="ctr" defTabSz="456661" rtl="0" eaLnBrk="1" fontAlgn="auto" latinLnBrk="0" hangingPunct="1">
                        <a:lnSpc>
                          <a:spcPct val="100000"/>
                        </a:lnSpc>
                        <a:spcBef>
                          <a:spcPts val="0"/>
                        </a:spcBef>
                        <a:spcAft>
                          <a:spcPts val="0"/>
                        </a:spcAft>
                        <a:buClrTx/>
                        <a:buSzTx/>
                        <a:buFontTx/>
                        <a:buNone/>
                        <a:tabLst/>
                        <a:defRPr/>
                      </a:pPr>
                      <a:r>
                        <a:rPr lang="en-US" sz="1800" b="1" i="1" dirty="0" err="1" smtClean="0">
                          <a:latin typeface="Times New Roman"/>
                          <a:cs typeface="Times New Roman"/>
                        </a:rPr>
                        <a:t>Z</a:t>
                      </a:r>
                      <a:r>
                        <a:rPr lang="en-US" sz="1800" b="1" i="1" baseline="-25000" dirty="0" err="1" smtClean="0">
                          <a:latin typeface="Times New Roman"/>
                          <a:cs typeface="Times New Roman"/>
                        </a:rPr>
                        <a:t>h,t</a:t>
                      </a:r>
                      <a:r>
                        <a:rPr lang="en-US" sz="1800" dirty="0" smtClean="0">
                          <a:latin typeface="Times New Roman"/>
                          <a:cs typeface="Times New Roman"/>
                        </a:rPr>
                        <a:t> </a:t>
                      </a:r>
                      <a:endParaRPr lang="en-US" dirty="0" smtClean="0"/>
                    </a:p>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6661" rtl="0" eaLnBrk="1" fontAlgn="auto" latinLnBrk="0" hangingPunct="1">
                        <a:lnSpc>
                          <a:spcPct val="100000"/>
                        </a:lnSpc>
                        <a:spcBef>
                          <a:spcPts val="0"/>
                        </a:spcBef>
                        <a:spcAft>
                          <a:spcPts val="0"/>
                        </a:spcAft>
                        <a:buClrTx/>
                        <a:buSzTx/>
                        <a:buFontTx/>
                        <a:buNone/>
                        <a:tabLst/>
                        <a:defRPr/>
                      </a:pPr>
                      <a:r>
                        <a:rPr lang="en-US" sz="1800" dirty="0" smtClean="0">
                          <a:latin typeface="Times New Roman"/>
                          <a:cs typeface="Times New Roman"/>
                        </a:rPr>
                        <a:t>Hospital characteristics (technology, teaching status, ownership, size, US       News rankings, HCCI share of private discharges)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81360">
                <a:tc>
                  <a:txBody>
                    <a:bodyPr/>
                    <a:lstStyle/>
                    <a:p>
                      <a:pPr marL="0" marR="0" indent="0" algn="ctr" defTabSz="456661" rtl="0" eaLnBrk="1" fontAlgn="auto" latinLnBrk="0" hangingPunct="1">
                        <a:lnSpc>
                          <a:spcPct val="100000"/>
                        </a:lnSpc>
                        <a:spcBef>
                          <a:spcPts val="0"/>
                        </a:spcBef>
                        <a:spcAft>
                          <a:spcPts val="0"/>
                        </a:spcAft>
                        <a:buClrTx/>
                        <a:buSzTx/>
                        <a:buFontTx/>
                        <a:buNone/>
                        <a:tabLst/>
                        <a:defRPr/>
                      </a:pPr>
                      <a:r>
                        <a:rPr lang="en-US" sz="1800" b="1" i="1" dirty="0" err="1" smtClean="0">
                          <a:latin typeface="Times New Roman"/>
                          <a:cs typeface="Times New Roman"/>
                        </a:rPr>
                        <a:t>D</a:t>
                      </a:r>
                      <a:r>
                        <a:rPr lang="en-US" sz="1800" b="1" i="1" baseline="-25000" dirty="0" err="1" smtClean="0">
                          <a:latin typeface="Times New Roman"/>
                          <a:cs typeface="Times New Roman"/>
                        </a:rPr>
                        <a:t>c,t</a:t>
                      </a:r>
                      <a:r>
                        <a:rPr lang="en-US" sz="1800" b="1" i="1" baseline="-25000" dirty="0" smtClean="0">
                          <a:latin typeface="Times New Roman"/>
                          <a:cs typeface="Times New Roman"/>
                        </a:rPr>
                        <a:t> </a:t>
                      </a:r>
                      <a:endParaRPr lang="en-US" dirty="0" smtClean="0"/>
                    </a:p>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6661" rtl="0" eaLnBrk="1" fontAlgn="auto" latinLnBrk="0" hangingPunct="1">
                        <a:lnSpc>
                          <a:spcPct val="100000"/>
                        </a:lnSpc>
                        <a:spcBef>
                          <a:spcPts val="0"/>
                        </a:spcBef>
                        <a:spcAft>
                          <a:spcPts val="0"/>
                        </a:spcAft>
                        <a:buClrTx/>
                        <a:buSzTx/>
                        <a:buFontTx/>
                        <a:buNone/>
                        <a:tabLst/>
                        <a:defRPr/>
                      </a:pPr>
                      <a:r>
                        <a:rPr lang="en-US" sz="1800" dirty="0" smtClean="0">
                          <a:latin typeface="Times New Roman"/>
                          <a:cs typeface="Times New Roman"/>
                        </a:rPr>
                        <a:t>County demand shifters (local income, unemployment rate)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81360">
                <a:tc>
                  <a:txBody>
                    <a:bodyPr/>
                    <a:lstStyle/>
                    <a:p>
                      <a:pPr marL="0" marR="0" indent="0" algn="ctr" defTabSz="456661" rtl="0" eaLnBrk="1" fontAlgn="auto" latinLnBrk="0" hangingPunct="1">
                        <a:lnSpc>
                          <a:spcPct val="100000"/>
                        </a:lnSpc>
                        <a:spcBef>
                          <a:spcPts val="0"/>
                        </a:spcBef>
                        <a:spcAft>
                          <a:spcPts val="0"/>
                        </a:spcAft>
                        <a:buClrTx/>
                        <a:buSzTx/>
                        <a:buFontTx/>
                        <a:buNone/>
                        <a:tabLst/>
                        <a:defRPr/>
                      </a:pPr>
                      <a:r>
                        <a:rPr lang="en-US" sz="1800" b="1" i="1" dirty="0" err="1" smtClean="0">
                          <a:latin typeface="Times New Roman"/>
                          <a:cs typeface="Times New Roman"/>
                        </a:rPr>
                        <a:t>M</a:t>
                      </a:r>
                      <a:r>
                        <a:rPr lang="en-US" sz="1800" b="1" i="1" baseline="-25000" dirty="0" err="1" smtClean="0">
                          <a:latin typeface="Times New Roman"/>
                          <a:cs typeface="Times New Roman"/>
                        </a:rPr>
                        <a:t>h,t</a:t>
                      </a:r>
                      <a:r>
                        <a:rPr lang="en-US" sz="1800" dirty="0" smtClean="0">
                          <a:latin typeface="Times New Roman"/>
                          <a:cs typeface="Times New Roman"/>
                        </a:rPr>
                        <a:t> </a:t>
                      </a:r>
                      <a:endParaRPr lang="en-US" dirty="0" smtClean="0"/>
                    </a:p>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6661" rtl="0" eaLnBrk="1" fontAlgn="auto" latinLnBrk="0" hangingPunct="1">
                        <a:lnSpc>
                          <a:spcPct val="100000"/>
                        </a:lnSpc>
                        <a:spcBef>
                          <a:spcPts val="0"/>
                        </a:spcBef>
                        <a:spcAft>
                          <a:spcPts val="0"/>
                        </a:spcAft>
                        <a:buClrTx/>
                        <a:buSzTx/>
                        <a:buFontTx/>
                        <a:buNone/>
                        <a:tabLst/>
                        <a:defRPr/>
                      </a:pPr>
                      <a:r>
                        <a:rPr lang="en-US" sz="1800" dirty="0" smtClean="0">
                          <a:latin typeface="Times New Roman"/>
                          <a:cs typeface="Times New Roman"/>
                        </a:rPr>
                        <a:t>Medicare base payment rate, hospitals’ share of Medicare patients; hospitals share of Medicaid patients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11361">
                <a:tc>
                  <a:txBody>
                    <a:bodyPr/>
                    <a:lstStyle/>
                    <a:p>
                      <a:pPr algn="ctr"/>
                      <a:r>
                        <a:rPr lang="en-US" sz="1800" b="1" i="1" dirty="0" err="1" smtClean="0">
                          <a:latin typeface="Times New Roman"/>
                          <a:cs typeface="Times New Roman"/>
                        </a:rPr>
                        <a:t>τ</a:t>
                      </a:r>
                      <a:r>
                        <a:rPr lang="en-US" sz="1800" b="1" i="1" baseline="-25000" dirty="0" err="1" smtClean="0">
                          <a:latin typeface="Times New Roman"/>
                          <a:cs typeface="Times New Roman"/>
                        </a:rPr>
                        <a:t>t</a:t>
                      </a:r>
                      <a:r>
                        <a:rPr lang="en-US" sz="1800" b="1" i="1" baseline="-25000" dirty="0" smtClean="0">
                          <a:latin typeface="Times New Roman"/>
                          <a:cs typeface="Times New Roman"/>
                        </a:rPr>
                        <a:t> </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6661" rtl="0" eaLnBrk="1" fontAlgn="auto" latinLnBrk="0" hangingPunct="1">
                        <a:lnSpc>
                          <a:spcPct val="100000"/>
                        </a:lnSpc>
                        <a:spcBef>
                          <a:spcPts val="0"/>
                        </a:spcBef>
                        <a:spcAft>
                          <a:spcPts val="0"/>
                        </a:spcAft>
                        <a:buClrTx/>
                        <a:buSzTx/>
                        <a:buFontTx/>
                        <a:buNone/>
                        <a:tabLst/>
                        <a:defRPr/>
                      </a:pPr>
                      <a:r>
                        <a:rPr lang="en-US" sz="1800" dirty="0" smtClean="0">
                          <a:latin typeface="Times New Roman"/>
                          <a:cs typeface="Times New Roman"/>
                        </a:rPr>
                        <a:t>Year fixed effects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11361">
                <a:tc>
                  <a:txBody>
                    <a:bodyPr/>
                    <a:lstStyle/>
                    <a:p>
                      <a:pPr algn="ctr"/>
                      <a:r>
                        <a:rPr lang="en-US" sz="1800" b="1" i="1" dirty="0" err="1" smtClean="0">
                          <a:latin typeface="Times New Roman"/>
                          <a:cs typeface="Times New Roman"/>
                        </a:rPr>
                        <a:t>ε</a:t>
                      </a:r>
                      <a:r>
                        <a:rPr lang="en-US" sz="1800" b="1" i="1" baseline="-25000" dirty="0" err="1" smtClean="0">
                          <a:latin typeface="Times New Roman"/>
                          <a:cs typeface="Times New Roman"/>
                        </a:rPr>
                        <a:t>h,m,r,s,t</a:t>
                      </a:r>
                      <a:r>
                        <a:rPr lang="en-US" sz="1800" b="1" i="1" baseline="-25000" dirty="0" smtClean="0">
                          <a:latin typeface="Times New Roman"/>
                          <a:cs typeface="Times New Roman"/>
                        </a:rPr>
                        <a:t> </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6661" rtl="0" eaLnBrk="1" fontAlgn="auto" latinLnBrk="0" hangingPunct="1">
                        <a:lnSpc>
                          <a:spcPct val="100000"/>
                        </a:lnSpc>
                        <a:spcBef>
                          <a:spcPts val="0"/>
                        </a:spcBef>
                        <a:spcAft>
                          <a:spcPts val="0"/>
                        </a:spcAft>
                        <a:buClrTx/>
                        <a:buSzTx/>
                        <a:buFontTx/>
                        <a:buNone/>
                        <a:tabLst/>
                        <a:defRPr/>
                      </a:pPr>
                      <a:r>
                        <a:rPr lang="en-US" sz="1800" dirty="0" smtClean="0">
                          <a:latin typeface="Times New Roman"/>
                          <a:cs typeface="Times New Roman"/>
                        </a:rPr>
                        <a:t>Error term that is clustered at the HRR-level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TextBox 6"/>
          <p:cNvSpPr txBox="1"/>
          <p:nvPr/>
        </p:nvSpPr>
        <p:spPr>
          <a:xfrm>
            <a:off x="0" y="6523319"/>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23440769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3969506" cy="369332"/>
          </a:xfrm>
          <a:prstGeom prst="rect">
            <a:avLst/>
          </a:prstGeom>
          <a:noFill/>
        </p:spPr>
        <p:txBody>
          <a:bodyPr wrap="none" rtlCol="0">
            <a:spAutoFit/>
          </a:bodyPr>
          <a:lstStyle/>
          <a:p>
            <a:r>
              <a:rPr lang="en-US" sz="1800" dirty="0" smtClean="0"/>
              <a:t>Inpatient Price Regression Estimates</a:t>
            </a:r>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2446784098"/>
              </p:ext>
            </p:extLst>
          </p:nvPr>
        </p:nvGraphicFramePr>
        <p:xfrm>
          <a:off x="209549" y="306348"/>
          <a:ext cx="6667501" cy="6149326"/>
        </p:xfrm>
        <a:graphic>
          <a:graphicData uri="http://schemas.openxmlformats.org/drawingml/2006/table">
            <a:tbl>
              <a:tblPr/>
              <a:tblGrid>
                <a:gridCol w="320449"/>
                <a:gridCol w="1634277"/>
                <a:gridCol w="1057474"/>
                <a:gridCol w="1057474"/>
                <a:gridCol w="1057474"/>
                <a:gridCol w="225903"/>
                <a:gridCol w="1314450"/>
              </a:tblGrid>
              <a:tr h="171497">
                <a:tc>
                  <a:txBody>
                    <a:bodyPr/>
                    <a:lstStyle/>
                    <a:p>
                      <a:pPr algn="l" fontAlgn="b"/>
                      <a:endParaRPr lang="en-US" sz="1100" b="0" i="0" u="none" strike="noStrike" dirty="0">
                        <a:solidFill>
                          <a:srgbClr val="000000"/>
                        </a:solidFill>
                        <a:effectLst/>
                        <a:latin typeface="Times New Roman"/>
                      </a:endParaRPr>
                    </a:p>
                  </a:txBody>
                  <a:tcPr marL="8072" marR="8072" marT="8072" marB="0" anchor="b">
                    <a:lnL>
                      <a:noFill/>
                    </a:lnL>
                    <a:lnR>
                      <a:noFill/>
                    </a:lnR>
                    <a:lnT w="25400" cap="flat" cmpd="dbl"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t"/>
                      <a:r>
                        <a:rPr lang="en-US" sz="1100" b="1" i="0" u="none" strike="noStrike" dirty="0">
                          <a:solidFill>
                            <a:srgbClr val="000000"/>
                          </a:solidFill>
                          <a:effectLst/>
                          <a:latin typeface="Times New Roman"/>
                        </a:rPr>
                        <a:t>Dependent Variable:</a:t>
                      </a:r>
                    </a:p>
                  </a:txBody>
                  <a:tcPr marL="8072" marR="8072" marT="8072" marB="0">
                    <a:lnL>
                      <a:noFill/>
                    </a:lnL>
                    <a:lnR>
                      <a:noFill/>
                    </a:lnR>
                    <a:lnT w="25400" cap="flat" cmpd="dbl" algn="ctr">
                      <a:noFill/>
                      <a:prstDash val="solid"/>
                      <a:round/>
                      <a:headEnd type="none" w="med" len="med"/>
                      <a:tailEnd type="none" w="med" len="med"/>
                    </a:lnT>
                    <a:lnB>
                      <a:noFill/>
                    </a:lnB>
                    <a:lnTlToBr w="12700" cmpd="sng">
                      <a:noFill/>
                      <a:prstDash val="solid"/>
                    </a:lnTlToBr>
                    <a:lnBlToTr w="12700" cmpd="sng">
                      <a:noFill/>
                      <a:prstDash val="solid"/>
                    </a:lnBlToTr>
                  </a:tcPr>
                </a:tc>
                <a:tc gridSpan="3">
                  <a:txBody>
                    <a:bodyPr/>
                    <a:lstStyle/>
                    <a:p>
                      <a:pPr algn="ctr" fontAlgn="b"/>
                      <a:r>
                        <a:rPr lang="en-US" sz="1100" b="0" i="0" u="none" strike="noStrike" dirty="0" smtClean="0">
                          <a:solidFill>
                            <a:srgbClr val="000000"/>
                          </a:solidFill>
                          <a:effectLst/>
                          <a:latin typeface="Times New Roman"/>
                        </a:rPr>
                        <a:t>Ln(Facilities</a:t>
                      </a:r>
                      <a:r>
                        <a:rPr lang="en-US" sz="1100" b="0" i="0" u="none" strike="noStrike" baseline="0" dirty="0" smtClean="0">
                          <a:solidFill>
                            <a:srgbClr val="000000"/>
                          </a:solidFill>
                          <a:effectLst/>
                          <a:latin typeface="Times New Roman"/>
                        </a:rPr>
                        <a:t> Price)</a:t>
                      </a:r>
                      <a:r>
                        <a:rPr lang="en-US" sz="1100" b="0" i="0" u="none" strike="noStrike" dirty="0">
                          <a:solidFill>
                            <a:srgbClr val="000000"/>
                          </a:solidFill>
                          <a:effectLst/>
                          <a:latin typeface="Times New Roman"/>
                        </a:rPr>
                        <a:t> </a:t>
                      </a:r>
                    </a:p>
                  </a:txBody>
                  <a:tcPr marL="8072" marR="8072" marT="807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smtClean="0">
                          <a:solidFill>
                            <a:srgbClr val="000000"/>
                          </a:solidFill>
                          <a:effectLst/>
                          <a:latin typeface="Times New Roman"/>
                        </a:rPr>
                        <a:t>Ln(Facilities </a:t>
                      </a:r>
                      <a:r>
                        <a:rPr lang="en-US" sz="1100" b="0" i="0" u="none" strike="noStrike" dirty="0">
                          <a:solidFill>
                            <a:srgbClr val="000000"/>
                          </a:solidFill>
                          <a:effectLst/>
                          <a:latin typeface="Times New Roman"/>
                        </a:rPr>
                        <a:t>Charge)</a:t>
                      </a:r>
                    </a:p>
                  </a:txBody>
                  <a:tcPr marL="8072" marR="8072" marT="807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993">
                <a:tc gridSpan="2">
                  <a:txBody>
                    <a:bodyPr/>
                    <a:lstStyle/>
                    <a:p>
                      <a:pPr algn="l" fontAlgn="b"/>
                      <a:r>
                        <a:rPr lang="en-US" sz="1100" b="1" i="0" u="none" strike="noStrike">
                          <a:solidFill>
                            <a:srgbClr val="000000"/>
                          </a:solidFill>
                          <a:effectLst/>
                          <a:latin typeface="Times New Roman"/>
                        </a:rPr>
                        <a:t>Market Characteristics</a:t>
                      </a:r>
                    </a:p>
                  </a:txBody>
                  <a:tcPr marL="8072" marR="8072" marT="8072" marB="0" anchor="b">
                    <a:lnL>
                      <a:noFill/>
                    </a:lnL>
                    <a:lnR>
                      <a:noFill/>
                    </a:lnR>
                    <a:lnT>
                      <a:noFill/>
                    </a:lnT>
                    <a:lnB>
                      <a:noFill/>
                    </a:lnB>
                  </a:tcPr>
                </a:tc>
                <a:tc hMerge="1">
                  <a:txBody>
                    <a:bodyPr/>
                    <a:lstStyle/>
                    <a:p>
                      <a:endParaRPr lang="en-US"/>
                    </a:p>
                  </a:txBody>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w="6350" cap="flat" cmpd="sng" algn="ctr">
                      <a:solidFill>
                        <a:srgbClr val="000000"/>
                      </a:solidFill>
                      <a:prstDash val="solid"/>
                      <a:round/>
                      <a:headEnd type="none" w="med" len="med"/>
                      <a:tailEnd type="none" w="med" len="med"/>
                    </a:lnT>
                    <a:lnB>
                      <a:noFill/>
                    </a:lnB>
                  </a:tcPr>
                </a:tc>
              </a:tr>
              <a:tr h="166993">
                <a:tc>
                  <a:txBody>
                    <a:bodyPr/>
                    <a:lstStyle/>
                    <a:p>
                      <a:pPr algn="l" fontAlgn="b"/>
                      <a:endParaRPr lang="en-US" sz="1100" b="1"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l" fontAlgn="b"/>
                      <a:r>
                        <a:rPr lang="en-US" sz="1100" b="0" i="0" u="none" strike="noStrike">
                          <a:solidFill>
                            <a:srgbClr val="000000"/>
                          </a:solidFill>
                          <a:effectLst/>
                          <a:latin typeface="Times New Roman"/>
                        </a:rPr>
                        <a:t>Monopoly</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0.232***</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0.169***</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0.142***</a:t>
                      </a: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-0.006</a:t>
                      </a:r>
                    </a:p>
                  </a:txBody>
                  <a:tcPr marL="8072" marR="8072" marT="8072" marB="0" anchor="b">
                    <a:lnL>
                      <a:noFill/>
                    </a:lnL>
                    <a:lnR>
                      <a:noFill/>
                    </a:lnR>
                    <a:lnT>
                      <a:noFill/>
                    </a:lnT>
                    <a:lnB>
                      <a:noFill/>
                    </a:lnB>
                  </a:tcPr>
                </a:tc>
              </a:tr>
              <a:tr h="166993">
                <a:tc>
                  <a:txBody>
                    <a:bodyPr/>
                    <a:lstStyle/>
                    <a:p>
                      <a:pPr algn="l" fontAlgn="b"/>
                      <a:endParaRPr lang="en-US" sz="1100" b="1"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(0.027)</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(0.033)</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(0.029)</a:t>
                      </a: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(0.024)</a:t>
                      </a:r>
                    </a:p>
                  </a:txBody>
                  <a:tcPr marL="8072" marR="8072" marT="8072" marB="0" anchor="b">
                    <a:lnL>
                      <a:noFill/>
                    </a:lnL>
                    <a:lnR>
                      <a:noFill/>
                    </a:lnR>
                    <a:lnT>
                      <a:noFill/>
                    </a:lnT>
                    <a:lnB>
                      <a:noFill/>
                    </a:lnB>
                  </a:tcPr>
                </a:tc>
              </a:tr>
              <a:tr h="166993">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l" fontAlgn="b"/>
                      <a:r>
                        <a:rPr lang="en-US" sz="1100" b="0" i="0" u="none" strike="noStrike">
                          <a:solidFill>
                            <a:srgbClr val="000000"/>
                          </a:solidFill>
                          <a:effectLst/>
                          <a:latin typeface="Times New Roman"/>
                        </a:rPr>
                        <a:t>Duopoly</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0.162***</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0.084***</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0.062**</a:t>
                      </a: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0.004</a:t>
                      </a:r>
                    </a:p>
                  </a:txBody>
                  <a:tcPr marL="8072" marR="8072" marT="8072" marB="0" anchor="b">
                    <a:lnL>
                      <a:noFill/>
                    </a:lnL>
                    <a:lnR>
                      <a:noFill/>
                    </a:lnR>
                    <a:lnT>
                      <a:noFill/>
                    </a:lnT>
                    <a:lnB>
                      <a:noFill/>
                    </a:lnB>
                  </a:tcPr>
                </a:tc>
              </a:tr>
              <a:tr h="166993">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(0.024)</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(0.027)</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(0.025)</a:t>
                      </a: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(0.024)</a:t>
                      </a:r>
                    </a:p>
                  </a:txBody>
                  <a:tcPr marL="8072" marR="8072" marT="8072" marB="0" anchor="b">
                    <a:lnL>
                      <a:noFill/>
                    </a:lnL>
                    <a:lnR>
                      <a:noFill/>
                    </a:lnR>
                    <a:lnT>
                      <a:noFill/>
                    </a:lnT>
                    <a:lnB>
                      <a:noFill/>
                    </a:lnB>
                  </a:tcPr>
                </a:tc>
              </a:tr>
              <a:tr h="166993">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l" fontAlgn="b"/>
                      <a:r>
                        <a:rPr lang="en-US" sz="1100" b="0" i="0" u="none" strike="noStrike">
                          <a:solidFill>
                            <a:srgbClr val="000000"/>
                          </a:solidFill>
                          <a:effectLst/>
                          <a:latin typeface="Times New Roman"/>
                        </a:rPr>
                        <a:t>Triopoly</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0.121***</a:t>
                      </a:r>
                    </a:p>
                  </a:txBody>
                  <a:tcPr marL="8072" marR="8072" marT="8072" marB="0" anchor="b">
                    <a:lnL>
                      <a:noFill/>
                    </a:lnL>
                    <a:lnR>
                      <a:noFill/>
                    </a:lnR>
                    <a:lnT>
                      <a:noFill/>
                    </a:lnT>
                    <a:lnB>
                      <a:noFill/>
                    </a:lnB>
                  </a:tcPr>
                </a:tc>
                <a:tc>
                  <a:txBody>
                    <a:bodyPr/>
                    <a:lstStyle/>
                    <a:p>
                      <a:pPr algn="ctr" fontAlgn="b"/>
                      <a:r>
                        <a:rPr lang="en-US" sz="1100" b="0" i="0" u="none" strike="noStrike" dirty="0">
                          <a:solidFill>
                            <a:srgbClr val="000000"/>
                          </a:solidFill>
                          <a:effectLst/>
                          <a:latin typeface="Times New Roman"/>
                        </a:rPr>
                        <a:t>0.063**</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0.047*</a:t>
                      </a: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dirty="0">
                          <a:solidFill>
                            <a:srgbClr val="000000"/>
                          </a:solidFill>
                          <a:effectLst/>
                          <a:latin typeface="Times New Roman"/>
                        </a:rPr>
                        <a:t>-0.004</a:t>
                      </a:r>
                    </a:p>
                  </a:txBody>
                  <a:tcPr marL="8072" marR="8072" marT="8072" marB="0" anchor="b">
                    <a:lnL>
                      <a:noFill/>
                    </a:lnL>
                    <a:lnR>
                      <a:noFill/>
                    </a:lnR>
                    <a:lnT>
                      <a:noFill/>
                    </a:lnT>
                    <a:lnB>
                      <a:noFill/>
                    </a:lnB>
                  </a:tcPr>
                </a:tc>
              </a:tr>
              <a:tr h="166993">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(0.028)</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(0.029)</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(0.028)</a:t>
                      </a: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(0.026)</a:t>
                      </a:r>
                    </a:p>
                  </a:txBody>
                  <a:tcPr marL="8072" marR="8072" marT="8072" marB="0" anchor="b">
                    <a:lnL>
                      <a:noFill/>
                    </a:lnL>
                    <a:lnR>
                      <a:noFill/>
                    </a:lnR>
                    <a:lnT>
                      <a:noFill/>
                    </a:lnT>
                    <a:lnB>
                      <a:noFill/>
                    </a:lnB>
                  </a:tcPr>
                </a:tc>
              </a:tr>
              <a:tr h="166993">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l" fontAlgn="b"/>
                      <a:r>
                        <a:rPr lang="en-US" sz="1100" b="0" i="0" u="none" strike="noStrike">
                          <a:solidFill>
                            <a:srgbClr val="000000"/>
                          </a:solidFill>
                          <a:effectLst/>
                          <a:latin typeface="Times New Roman"/>
                        </a:rPr>
                        <a:t>Ln Insurer HHI</a:t>
                      </a: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-0.249</a:t>
                      </a: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0.163</a:t>
                      </a:r>
                    </a:p>
                  </a:txBody>
                  <a:tcPr marL="8072" marR="8072" marT="8072" marB="0" anchor="b">
                    <a:lnL>
                      <a:noFill/>
                    </a:lnL>
                    <a:lnR>
                      <a:noFill/>
                    </a:lnR>
                    <a:lnT>
                      <a:noFill/>
                    </a:lnT>
                    <a:lnB>
                      <a:noFill/>
                    </a:lnB>
                  </a:tcPr>
                </a:tc>
              </a:tr>
              <a:tr h="166993">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(0.312)</a:t>
                      </a: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(0.318)</a:t>
                      </a:r>
                    </a:p>
                  </a:txBody>
                  <a:tcPr marL="8072" marR="8072" marT="8072" marB="0" anchor="b">
                    <a:lnL>
                      <a:noFill/>
                    </a:lnL>
                    <a:lnR>
                      <a:noFill/>
                    </a:lnR>
                    <a:lnT>
                      <a:noFill/>
                    </a:lnT>
                    <a:lnB>
                      <a:noFill/>
                    </a:lnB>
                  </a:tcPr>
                </a:tc>
              </a:tr>
              <a:tr h="166993">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l" fontAlgn="b"/>
                      <a:r>
                        <a:rPr lang="en-US" sz="1100" b="0" i="0" u="none" strike="noStrike">
                          <a:solidFill>
                            <a:srgbClr val="000000"/>
                          </a:solidFill>
                          <a:effectLst/>
                          <a:latin typeface="Times New Roman"/>
                        </a:rPr>
                        <a:t>Ln Share HCCI</a:t>
                      </a:r>
                    </a:p>
                  </a:txBody>
                  <a:tcPr marL="8072" marR="8072" marT="8072"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-0.138***</a:t>
                      </a: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-0.028</a:t>
                      </a:r>
                    </a:p>
                  </a:txBody>
                  <a:tcPr marL="8072" marR="8072" marT="8072" marB="0" anchor="b">
                    <a:lnL>
                      <a:noFill/>
                    </a:lnL>
                    <a:lnR>
                      <a:noFill/>
                    </a:lnR>
                    <a:lnT>
                      <a:noFill/>
                    </a:lnT>
                    <a:lnB>
                      <a:noFill/>
                    </a:lnB>
                  </a:tcPr>
                </a:tc>
              </a:tr>
              <a:tr h="166993">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(0.034)</a:t>
                      </a: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a:t>
                      </a:r>
                    </a:p>
                  </a:txBody>
                  <a:tcPr marL="8072" marR="8072" marT="8072" marB="0" anchor="b">
                    <a:lnL>
                      <a:noFill/>
                    </a:lnL>
                    <a:lnR>
                      <a:noFill/>
                    </a:lnR>
                    <a:lnT>
                      <a:noFill/>
                    </a:lnT>
                    <a:lnB>
                      <a:noFill/>
                    </a:lnB>
                  </a:tcPr>
                </a:tc>
              </a:tr>
              <a:tr h="167978">
                <a:tc gridSpan="2">
                  <a:txBody>
                    <a:bodyPr/>
                    <a:lstStyle/>
                    <a:p>
                      <a:pPr algn="l" fontAlgn="b"/>
                      <a:r>
                        <a:rPr lang="en-US" sz="1100" b="1" i="0" u="none" strike="noStrike" dirty="0">
                          <a:solidFill>
                            <a:srgbClr val="000000"/>
                          </a:solidFill>
                          <a:effectLst/>
                          <a:latin typeface="Times New Roman"/>
                        </a:rPr>
                        <a:t>Hospital Characteristics</a:t>
                      </a:r>
                    </a:p>
                  </a:txBody>
                  <a:tcPr marL="8072" marR="8072" marT="8072" marB="0" anchor="b">
                    <a:lnL>
                      <a:noFill/>
                    </a:lnL>
                    <a:lnR>
                      <a:noFill/>
                    </a:lnR>
                    <a:lnT>
                      <a:noFill/>
                    </a:lnT>
                    <a:lnB>
                      <a:noFill/>
                    </a:lnB>
                  </a:tcPr>
                </a:tc>
                <a:tc hMerge="1">
                  <a:txBody>
                    <a:bodyPr/>
                    <a:lstStyle/>
                    <a:p>
                      <a:endParaRPr lang="en-US"/>
                    </a:p>
                  </a:txBody>
                  <a:tcPr/>
                </a:tc>
                <a:tc>
                  <a:txBody>
                    <a:bodyPr/>
                    <a:lstStyle/>
                    <a:p>
                      <a:pPr algn="ctr" fontAlgn="b"/>
                      <a:endParaRPr lang="en-US" sz="1100" b="0" i="0" u="none" strike="noStrike" dirty="0">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Times New Roman"/>
                      </a:endParaRPr>
                    </a:p>
                  </a:txBody>
                  <a:tcPr marL="8072" marR="8072" marT="8072" marB="0" anchor="b">
                    <a:lnL>
                      <a:noFill/>
                    </a:lnL>
                    <a:lnR>
                      <a:noFill/>
                    </a:lnR>
                    <a:lnT>
                      <a:noFill/>
                    </a:lnT>
                    <a:lnB>
                      <a:noFill/>
                    </a:lnB>
                  </a:tcPr>
                </a:tc>
              </a:tr>
              <a:tr h="166993">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l" fontAlgn="b"/>
                      <a:r>
                        <a:rPr lang="en-US" sz="1100" b="0" i="0" u="none" strike="noStrike">
                          <a:solidFill>
                            <a:srgbClr val="000000"/>
                          </a:solidFill>
                          <a:effectLst/>
                          <a:latin typeface="Times New Roman"/>
                        </a:rPr>
                        <a:t>Ln Technologies</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0.009</a:t>
                      </a:r>
                    </a:p>
                  </a:txBody>
                  <a:tcPr marL="8072" marR="8072" marT="8072" marB="0" anchor="b">
                    <a:lnL>
                      <a:noFill/>
                    </a:lnL>
                    <a:lnR>
                      <a:noFill/>
                    </a:lnR>
                    <a:lnT>
                      <a:noFill/>
                    </a:lnT>
                    <a:lnB>
                      <a:noFill/>
                    </a:lnB>
                  </a:tcPr>
                </a:tc>
                <a:tc>
                  <a:txBody>
                    <a:bodyPr/>
                    <a:lstStyle/>
                    <a:p>
                      <a:pPr algn="ctr" fontAlgn="b"/>
                      <a:r>
                        <a:rPr lang="en-US" sz="1100" b="0" i="0" u="none" strike="noStrike" dirty="0">
                          <a:solidFill>
                            <a:srgbClr val="000000"/>
                          </a:solidFill>
                          <a:effectLst/>
                          <a:latin typeface="Times New Roman"/>
                        </a:rPr>
                        <a:t>0.009**</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0.009*</a:t>
                      </a: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0.013**</a:t>
                      </a:r>
                    </a:p>
                  </a:txBody>
                  <a:tcPr marL="8072" marR="8072" marT="8072" marB="0" anchor="b">
                    <a:lnL>
                      <a:noFill/>
                    </a:lnL>
                    <a:lnR>
                      <a:noFill/>
                    </a:lnR>
                    <a:lnT>
                      <a:noFill/>
                    </a:lnT>
                    <a:lnB>
                      <a:noFill/>
                    </a:lnB>
                  </a:tcPr>
                </a:tc>
              </a:tr>
              <a:tr h="166993">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(0.005)</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(0.004)</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(0.004)</a:t>
                      </a: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(0.006)</a:t>
                      </a:r>
                    </a:p>
                  </a:txBody>
                  <a:tcPr marL="8072" marR="8072" marT="8072" marB="0" anchor="b">
                    <a:lnL>
                      <a:noFill/>
                    </a:lnL>
                    <a:lnR>
                      <a:noFill/>
                    </a:lnR>
                    <a:lnT>
                      <a:noFill/>
                    </a:lnT>
                    <a:lnB>
                      <a:noFill/>
                    </a:lnB>
                  </a:tcPr>
                </a:tc>
              </a:tr>
              <a:tr h="166993">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rowSpan="2">
                  <a:txBody>
                    <a:bodyPr/>
                    <a:lstStyle/>
                    <a:p>
                      <a:pPr algn="l" fontAlgn="t"/>
                      <a:r>
                        <a:rPr lang="en-US" sz="1100" b="0" i="0" u="none" strike="noStrike">
                          <a:solidFill>
                            <a:srgbClr val="000000"/>
                          </a:solidFill>
                          <a:effectLst/>
                          <a:latin typeface="Times New Roman"/>
                        </a:rPr>
                        <a:t>Ranked by US News and World Reports</a:t>
                      </a:r>
                    </a:p>
                  </a:txBody>
                  <a:tcPr marL="8072" marR="8072" marT="8072" marB="0">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0.115***</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0.125***</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0.127***</a:t>
                      </a: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0.012</a:t>
                      </a:r>
                    </a:p>
                  </a:txBody>
                  <a:tcPr marL="8072" marR="8072" marT="8072" marB="0" anchor="b">
                    <a:lnL>
                      <a:noFill/>
                    </a:lnL>
                    <a:lnR>
                      <a:noFill/>
                    </a:lnR>
                    <a:lnT>
                      <a:noFill/>
                    </a:lnT>
                    <a:lnB>
                      <a:noFill/>
                    </a:lnB>
                  </a:tcPr>
                </a:tc>
              </a:tr>
              <a:tr h="166993">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vMerge="1">
                  <a:txBody>
                    <a:bodyPr/>
                    <a:lstStyle/>
                    <a:p>
                      <a:endParaRPr lang="en-US"/>
                    </a:p>
                  </a:txBody>
                  <a:tcPr/>
                </a:tc>
                <a:tc>
                  <a:txBody>
                    <a:bodyPr/>
                    <a:lstStyle/>
                    <a:p>
                      <a:pPr algn="ctr" fontAlgn="b"/>
                      <a:r>
                        <a:rPr lang="en-US" sz="1100" b="0" i="0" u="none" strike="noStrike">
                          <a:solidFill>
                            <a:srgbClr val="000000"/>
                          </a:solidFill>
                          <a:effectLst/>
                          <a:latin typeface="Times New Roman"/>
                        </a:rPr>
                        <a:t>(0.034)</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(0.036)</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(0.036)</a:t>
                      </a: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(0.038)</a:t>
                      </a:r>
                    </a:p>
                  </a:txBody>
                  <a:tcPr marL="8072" marR="8072" marT="8072" marB="0" anchor="b">
                    <a:lnL>
                      <a:noFill/>
                    </a:lnL>
                    <a:lnR>
                      <a:noFill/>
                    </a:lnR>
                    <a:lnT>
                      <a:noFill/>
                    </a:lnT>
                    <a:lnB>
                      <a:noFill/>
                    </a:lnB>
                  </a:tcPr>
                </a:tc>
              </a:tr>
              <a:tr h="166993">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l" fontAlgn="b"/>
                      <a:r>
                        <a:rPr lang="en-US" sz="1100" b="0" i="0" u="none" strike="noStrike">
                          <a:solidFill>
                            <a:srgbClr val="000000"/>
                          </a:solidFill>
                          <a:effectLst/>
                          <a:latin typeface="Times New Roman"/>
                        </a:rPr>
                        <a:t>Ln Number of Beds</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0.051***</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0.069***</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0.069***</a:t>
                      </a: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0.044***</a:t>
                      </a:r>
                    </a:p>
                  </a:txBody>
                  <a:tcPr marL="8072" marR="8072" marT="8072" marB="0" anchor="b">
                    <a:lnL>
                      <a:noFill/>
                    </a:lnL>
                    <a:lnR>
                      <a:noFill/>
                    </a:lnR>
                    <a:lnT>
                      <a:noFill/>
                    </a:lnT>
                    <a:lnB>
                      <a:noFill/>
                    </a:lnB>
                  </a:tcPr>
                </a:tc>
              </a:tr>
              <a:tr h="166993">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(0.013)</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(0.013)</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(0.013)</a:t>
                      </a: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(0.012)</a:t>
                      </a:r>
                    </a:p>
                  </a:txBody>
                  <a:tcPr marL="8072" marR="8072" marT="8072" marB="0" anchor="b">
                    <a:lnL>
                      <a:noFill/>
                    </a:lnL>
                    <a:lnR>
                      <a:noFill/>
                    </a:lnR>
                    <a:lnT>
                      <a:noFill/>
                    </a:lnT>
                    <a:lnB>
                      <a:noFill/>
                    </a:lnB>
                  </a:tcPr>
                </a:tc>
              </a:tr>
              <a:tr h="166993">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l" fontAlgn="b"/>
                      <a:r>
                        <a:rPr lang="en-US" sz="1100" b="0" i="0" u="none" strike="noStrike">
                          <a:solidFill>
                            <a:srgbClr val="000000"/>
                          </a:solidFill>
                          <a:effectLst/>
                          <a:latin typeface="Times New Roman"/>
                        </a:rPr>
                        <a:t>Teaching Hospital</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-0.003</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0.008</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0.008</a:t>
                      </a: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-0.028</a:t>
                      </a:r>
                    </a:p>
                  </a:txBody>
                  <a:tcPr marL="8072" marR="8072" marT="8072" marB="0" anchor="b">
                    <a:lnL>
                      <a:noFill/>
                    </a:lnL>
                    <a:lnR>
                      <a:noFill/>
                    </a:lnR>
                    <a:lnT>
                      <a:noFill/>
                    </a:lnT>
                    <a:lnB>
                      <a:noFill/>
                    </a:lnB>
                  </a:tcPr>
                </a:tc>
              </a:tr>
              <a:tr h="166993">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(0.018)</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(0.016)</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(0.016)</a:t>
                      </a: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(0.017)</a:t>
                      </a:r>
                    </a:p>
                  </a:txBody>
                  <a:tcPr marL="8072" marR="8072" marT="8072" marB="0" anchor="b">
                    <a:lnL>
                      <a:noFill/>
                    </a:lnL>
                    <a:lnR>
                      <a:noFill/>
                    </a:lnR>
                    <a:lnT>
                      <a:noFill/>
                    </a:lnT>
                    <a:lnB>
                      <a:noFill/>
                    </a:lnB>
                  </a:tcPr>
                </a:tc>
              </a:tr>
              <a:tr h="166993">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l" fontAlgn="b"/>
                      <a:r>
                        <a:rPr lang="en-US" sz="1100" b="0" i="0" u="none" strike="noStrike">
                          <a:solidFill>
                            <a:srgbClr val="000000"/>
                          </a:solidFill>
                          <a:effectLst/>
                          <a:latin typeface="Times New Roman"/>
                        </a:rPr>
                        <a:t>Government Owned</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-0.107***</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-0.119***</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-0.122***</a:t>
                      </a: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-0.298***</a:t>
                      </a:r>
                    </a:p>
                  </a:txBody>
                  <a:tcPr marL="8072" marR="8072" marT="8072" marB="0" anchor="b">
                    <a:lnL>
                      <a:noFill/>
                    </a:lnL>
                    <a:lnR>
                      <a:noFill/>
                    </a:lnR>
                    <a:lnT>
                      <a:noFill/>
                    </a:lnT>
                    <a:lnB>
                      <a:noFill/>
                    </a:lnB>
                  </a:tcPr>
                </a:tc>
              </a:tr>
              <a:tr h="166993">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(0.035)</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(0.036)</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(0.036)</a:t>
                      </a: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(0.026)</a:t>
                      </a:r>
                    </a:p>
                  </a:txBody>
                  <a:tcPr marL="8072" marR="8072" marT="8072" marB="0" anchor="b">
                    <a:lnL>
                      <a:noFill/>
                    </a:lnL>
                    <a:lnR>
                      <a:noFill/>
                    </a:lnR>
                    <a:lnT>
                      <a:noFill/>
                    </a:lnT>
                    <a:lnB>
                      <a:noFill/>
                    </a:lnB>
                  </a:tcPr>
                </a:tc>
              </a:tr>
              <a:tr h="166993">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l" fontAlgn="b"/>
                      <a:r>
                        <a:rPr lang="en-US" sz="1100" b="0" i="0" u="none" strike="noStrike">
                          <a:solidFill>
                            <a:srgbClr val="000000"/>
                          </a:solidFill>
                          <a:effectLst/>
                          <a:latin typeface="Times New Roman"/>
                        </a:rPr>
                        <a:t>Non-Profit</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-0.007</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-0.031</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-0.033</a:t>
                      </a: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-0.204***</a:t>
                      </a:r>
                    </a:p>
                  </a:txBody>
                  <a:tcPr marL="8072" marR="8072" marT="8072" marB="0" anchor="b">
                    <a:lnL>
                      <a:noFill/>
                    </a:lnL>
                    <a:lnR>
                      <a:noFill/>
                    </a:lnR>
                    <a:lnT>
                      <a:noFill/>
                    </a:lnT>
                    <a:lnB>
                      <a:noFill/>
                    </a:lnB>
                  </a:tcPr>
                </a:tc>
              </a:tr>
              <a:tr h="166993">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(0.026)</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(0.029)</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(0.029)</a:t>
                      </a: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(0.024)</a:t>
                      </a:r>
                    </a:p>
                  </a:txBody>
                  <a:tcPr marL="8072" marR="8072" marT="8072" marB="0" anchor="b">
                    <a:lnL>
                      <a:noFill/>
                    </a:lnL>
                    <a:lnR>
                      <a:noFill/>
                    </a:lnR>
                    <a:lnT>
                      <a:noFill/>
                    </a:lnT>
                    <a:lnB>
                      <a:noFill/>
                    </a:lnB>
                  </a:tcPr>
                </a:tc>
              </a:tr>
              <a:tr h="166993">
                <a:tc gridSpan="2">
                  <a:txBody>
                    <a:bodyPr/>
                    <a:lstStyle/>
                    <a:p>
                      <a:pPr algn="l" fontAlgn="b"/>
                      <a:r>
                        <a:rPr lang="en-US" sz="1100" b="1" i="0" u="none" strike="noStrike">
                          <a:solidFill>
                            <a:srgbClr val="000000"/>
                          </a:solidFill>
                          <a:effectLst/>
                          <a:latin typeface="Times New Roman"/>
                        </a:rPr>
                        <a:t>Other Payers</a:t>
                      </a:r>
                    </a:p>
                  </a:txBody>
                  <a:tcPr marL="8072" marR="8072" marT="8072" marB="0" anchor="b">
                    <a:lnL>
                      <a:noFill/>
                    </a:lnL>
                    <a:lnR>
                      <a:noFill/>
                    </a:lnR>
                    <a:lnT>
                      <a:noFill/>
                    </a:lnT>
                    <a:lnB>
                      <a:noFill/>
                    </a:lnB>
                  </a:tcPr>
                </a:tc>
                <a:tc hMerge="1">
                  <a:txBody>
                    <a:bodyPr/>
                    <a:lstStyle/>
                    <a:p>
                      <a:endParaRPr lang="en-US"/>
                    </a:p>
                  </a:txBody>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r>
              <a:tr h="166993">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rowSpan="2">
                  <a:txBody>
                    <a:bodyPr/>
                    <a:lstStyle/>
                    <a:p>
                      <a:pPr algn="l" fontAlgn="t"/>
                      <a:r>
                        <a:rPr lang="en-US" sz="1100" b="0" i="0" u="none" strike="noStrike">
                          <a:solidFill>
                            <a:srgbClr val="000000"/>
                          </a:solidFill>
                          <a:effectLst/>
                          <a:latin typeface="Times New Roman"/>
                        </a:rPr>
                        <a:t>Ln Medicare Base Payment Rate</a:t>
                      </a:r>
                    </a:p>
                  </a:txBody>
                  <a:tcPr marL="8072" marR="8072" marT="8072" marB="0">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0.333***</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0.017</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0.035</a:t>
                      </a: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0.101</a:t>
                      </a:r>
                    </a:p>
                  </a:txBody>
                  <a:tcPr marL="8072" marR="8072" marT="8072" marB="0" anchor="b">
                    <a:lnL>
                      <a:noFill/>
                    </a:lnL>
                    <a:lnR>
                      <a:noFill/>
                    </a:lnR>
                    <a:lnT>
                      <a:noFill/>
                    </a:lnT>
                    <a:lnB>
                      <a:noFill/>
                    </a:lnB>
                  </a:tcPr>
                </a:tc>
              </a:tr>
              <a:tr h="166993">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vMerge="1">
                  <a:txBody>
                    <a:bodyPr/>
                    <a:lstStyle/>
                    <a:p>
                      <a:endParaRPr lang="en-US"/>
                    </a:p>
                  </a:txBody>
                  <a:tcPr/>
                </a:tc>
                <a:tc>
                  <a:txBody>
                    <a:bodyPr/>
                    <a:lstStyle/>
                    <a:p>
                      <a:pPr algn="ctr" fontAlgn="b"/>
                      <a:r>
                        <a:rPr lang="en-US" sz="1100" b="0" i="0" u="none" strike="noStrike" dirty="0">
                          <a:solidFill>
                            <a:srgbClr val="000000"/>
                          </a:solidFill>
                          <a:effectLst/>
                          <a:latin typeface="Times New Roman"/>
                        </a:rPr>
                        <a:t>(0.08)</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(0.088)</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(0.089)</a:t>
                      </a: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dirty="0">
                          <a:solidFill>
                            <a:srgbClr val="000000"/>
                          </a:solidFill>
                          <a:effectLst/>
                          <a:latin typeface="Times New Roman"/>
                        </a:rPr>
                        <a:t>(0.099)</a:t>
                      </a:r>
                    </a:p>
                  </a:txBody>
                  <a:tcPr marL="8072" marR="8072" marT="8072" marB="0" anchor="b">
                    <a:lnL>
                      <a:noFill/>
                    </a:lnL>
                    <a:lnR>
                      <a:noFill/>
                    </a:lnR>
                    <a:lnT>
                      <a:noFill/>
                    </a:lnT>
                    <a:lnB>
                      <a:noFill/>
                    </a:lnB>
                  </a:tcPr>
                </a:tc>
              </a:tr>
              <a:tr h="166993">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l" fontAlgn="b"/>
                      <a:r>
                        <a:rPr lang="en-US" sz="1100" b="0" i="0" u="none" strike="noStrike">
                          <a:solidFill>
                            <a:srgbClr val="000000"/>
                          </a:solidFill>
                          <a:effectLst/>
                          <a:latin typeface="Times New Roman"/>
                        </a:rPr>
                        <a:t>Ln Share Medicare</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-0.097***</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-0.107***</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-0.105***</a:t>
                      </a: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-0.093***</a:t>
                      </a:r>
                    </a:p>
                  </a:txBody>
                  <a:tcPr marL="8072" marR="8072" marT="8072" marB="0" anchor="b">
                    <a:lnL>
                      <a:noFill/>
                    </a:lnL>
                    <a:lnR>
                      <a:noFill/>
                    </a:lnR>
                    <a:lnT>
                      <a:noFill/>
                    </a:lnT>
                    <a:lnB>
                      <a:noFill/>
                    </a:lnB>
                  </a:tcPr>
                </a:tc>
              </a:tr>
              <a:tr h="166993">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(0.028)</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a:t>
                      </a: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(0.026)</a:t>
                      </a:r>
                    </a:p>
                  </a:txBody>
                  <a:tcPr marL="8072" marR="8072" marT="8072" marB="0" anchor="b">
                    <a:lnL>
                      <a:noFill/>
                    </a:lnL>
                    <a:lnR>
                      <a:noFill/>
                    </a:lnR>
                    <a:lnT>
                      <a:noFill/>
                    </a:lnT>
                    <a:lnB>
                      <a:noFill/>
                    </a:lnB>
                  </a:tcPr>
                </a:tc>
              </a:tr>
              <a:tr h="166993">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l" fontAlgn="b"/>
                      <a:r>
                        <a:rPr lang="en-US" sz="1100" b="0" i="0" u="none" strike="noStrike">
                          <a:solidFill>
                            <a:srgbClr val="000000"/>
                          </a:solidFill>
                          <a:effectLst/>
                          <a:latin typeface="Times New Roman"/>
                        </a:rPr>
                        <a:t>Ln Share Medicaid</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-0.027</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-0.011</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-0.015</a:t>
                      </a: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0.046***</a:t>
                      </a:r>
                    </a:p>
                  </a:txBody>
                  <a:tcPr marL="8072" marR="8072" marT="8072" marB="0" anchor="b">
                    <a:lnL>
                      <a:noFill/>
                    </a:lnL>
                    <a:lnR>
                      <a:noFill/>
                    </a:lnR>
                    <a:lnT>
                      <a:noFill/>
                    </a:lnT>
                    <a:lnB>
                      <a:noFill/>
                    </a:lnB>
                  </a:tcPr>
                </a:tc>
              </a:tr>
              <a:tr h="166993">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(0.022)</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(0.024)</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(0.025)</a:t>
                      </a: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(0.014)</a:t>
                      </a:r>
                    </a:p>
                  </a:txBody>
                  <a:tcPr marL="8072" marR="8072" marT="8072" marB="0" anchor="b">
                    <a:lnL>
                      <a:noFill/>
                    </a:lnL>
                    <a:lnR>
                      <a:noFill/>
                    </a:lnR>
                    <a:lnT>
                      <a:noFill/>
                    </a:lnT>
                    <a:lnB>
                      <a:noFill/>
                    </a:lnB>
                  </a:tcPr>
                </a:tc>
              </a:tr>
              <a:tr h="166993">
                <a:tc>
                  <a:txBody>
                    <a:bodyPr/>
                    <a:lstStyle/>
                    <a:p>
                      <a:pPr algn="l"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l" fontAlgn="b"/>
                      <a:r>
                        <a:rPr lang="en-US" sz="1100" b="0" i="0" u="none" strike="noStrike" dirty="0">
                          <a:solidFill>
                            <a:srgbClr val="000000"/>
                          </a:solidFill>
                          <a:effectLst/>
                          <a:latin typeface="Times New Roman"/>
                        </a:rPr>
                        <a:t>HRR FE </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No</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8072" marR="8072" marT="8072" marB="0" anchor="b">
                    <a:lnL>
                      <a:noFill/>
                    </a:lnL>
                    <a:lnR>
                      <a:noFill/>
                    </a:lnR>
                    <a:lnT>
                      <a:noFill/>
                    </a:lnT>
                    <a:lnB>
                      <a:noFill/>
                    </a:lnB>
                  </a:tcPr>
                </a:tc>
              </a:tr>
              <a:tr h="166993">
                <a:tc>
                  <a:txBody>
                    <a:bodyPr/>
                    <a:lstStyle/>
                    <a:p>
                      <a:pPr algn="l" fontAlgn="b"/>
                      <a:endParaRPr lang="en-US" sz="1100" b="0" i="0" u="none" strike="noStrike" dirty="0">
                        <a:solidFill>
                          <a:srgbClr val="000000"/>
                        </a:solidFill>
                        <a:effectLst/>
                        <a:latin typeface="Times New Roman"/>
                      </a:endParaRPr>
                    </a:p>
                  </a:txBody>
                  <a:tcPr marL="8072" marR="8072" marT="8072" marB="0" anchor="b">
                    <a:lnL>
                      <a:noFill/>
                    </a:lnL>
                    <a:lnR>
                      <a:noFill/>
                    </a:lnR>
                    <a:lnT>
                      <a:noFill/>
                    </a:lnT>
                    <a:lnB>
                      <a:noFill/>
                    </a:lnB>
                  </a:tcPr>
                </a:tc>
                <a:tc>
                  <a:txBody>
                    <a:bodyPr/>
                    <a:lstStyle/>
                    <a:p>
                      <a:pPr algn="l" fontAlgn="b"/>
                      <a:r>
                        <a:rPr lang="en-US" sz="1100" b="0" i="0" u="none" strike="noStrike">
                          <a:solidFill>
                            <a:srgbClr val="000000"/>
                          </a:solidFill>
                          <a:effectLst/>
                          <a:latin typeface="Times New Roman"/>
                        </a:rPr>
                        <a:t>R-square</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0.117</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0.382</a:t>
                      </a:r>
                    </a:p>
                  </a:txBody>
                  <a:tcPr marL="8072" marR="8072" marT="8072"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0.388</a:t>
                      </a:r>
                    </a:p>
                  </a:txBody>
                  <a:tcPr marL="8072" marR="8072" marT="8072"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072" marR="8072" marT="8072" marB="0" anchor="b">
                    <a:lnL>
                      <a:noFill/>
                    </a:lnL>
                    <a:lnR>
                      <a:noFill/>
                    </a:lnR>
                    <a:lnT>
                      <a:noFill/>
                    </a:lnT>
                    <a:lnB>
                      <a:noFill/>
                    </a:lnB>
                  </a:tcPr>
                </a:tc>
                <a:tc>
                  <a:txBody>
                    <a:bodyPr/>
                    <a:lstStyle/>
                    <a:p>
                      <a:pPr algn="ctr" fontAlgn="b"/>
                      <a:r>
                        <a:rPr lang="en-US" sz="1100" b="0" i="0" u="none" strike="noStrike" dirty="0">
                          <a:solidFill>
                            <a:srgbClr val="000000"/>
                          </a:solidFill>
                          <a:effectLst/>
                          <a:latin typeface="Times New Roman"/>
                        </a:rPr>
                        <a:t>0.555</a:t>
                      </a:r>
                    </a:p>
                  </a:txBody>
                  <a:tcPr marL="8072" marR="8072" marT="8072" marB="0" anchor="b">
                    <a:lnL>
                      <a:noFill/>
                    </a:lnL>
                    <a:lnR>
                      <a:noFill/>
                    </a:lnR>
                    <a:lnT>
                      <a:noFill/>
                    </a:lnT>
                    <a:lnB>
                      <a:noFill/>
                    </a:lnB>
                  </a:tcPr>
                </a:tc>
              </a:tr>
              <a:tr h="175118">
                <a:tc>
                  <a:txBody>
                    <a:bodyPr/>
                    <a:lstStyle/>
                    <a:p>
                      <a:pPr algn="l" fontAlgn="b"/>
                      <a:r>
                        <a:rPr lang="en-US" sz="1000" b="1" i="0" u="none" strike="noStrike" dirty="0">
                          <a:solidFill>
                            <a:srgbClr val="000000"/>
                          </a:solidFill>
                          <a:effectLst/>
                          <a:latin typeface="Times New Roman"/>
                        </a:rPr>
                        <a:t> </a:t>
                      </a:r>
                    </a:p>
                  </a:txBody>
                  <a:tcPr marL="8072" marR="8072" marT="8072"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dirty="0">
                          <a:solidFill>
                            <a:srgbClr val="000000"/>
                          </a:solidFill>
                          <a:effectLst/>
                          <a:latin typeface="Times New Roman"/>
                        </a:rPr>
                        <a:t> </a:t>
                      </a:r>
                    </a:p>
                  </a:txBody>
                  <a:tcPr marL="8072" marR="8072" marT="8072"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effectLst/>
                          <a:latin typeface="Times New Roman"/>
                        </a:rPr>
                        <a:t> </a:t>
                      </a:r>
                    </a:p>
                  </a:txBody>
                  <a:tcPr marL="8072" marR="8072" marT="8072"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effectLst/>
                          <a:latin typeface="Times New Roman"/>
                        </a:rPr>
                        <a:t> </a:t>
                      </a:r>
                    </a:p>
                  </a:txBody>
                  <a:tcPr marL="8072" marR="8072" marT="8072"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effectLst/>
                          <a:latin typeface="Times New Roman"/>
                        </a:rPr>
                        <a:t> </a:t>
                      </a:r>
                    </a:p>
                  </a:txBody>
                  <a:tcPr marL="8072" marR="8072" marT="8072"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effectLst/>
                          <a:latin typeface="Times New Roman"/>
                        </a:rPr>
                        <a:t> </a:t>
                      </a:r>
                    </a:p>
                  </a:txBody>
                  <a:tcPr marL="8072" marR="8072" marT="8072"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effectLst/>
                          <a:latin typeface="Times New Roman"/>
                        </a:rPr>
                        <a:t> </a:t>
                      </a:r>
                    </a:p>
                  </a:txBody>
                  <a:tcPr marL="8072" marR="8072" marT="8072"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TextBox 1"/>
          <p:cNvSpPr txBox="1"/>
          <p:nvPr/>
        </p:nvSpPr>
        <p:spPr>
          <a:xfrm>
            <a:off x="219074" y="6210300"/>
            <a:ext cx="6772275" cy="553998"/>
          </a:xfrm>
          <a:prstGeom prst="rect">
            <a:avLst/>
          </a:prstGeom>
          <a:noFill/>
        </p:spPr>
        <p:txBody>
          <a:bodyPr wrap="square" rtlCol="0">
            <a:spAutoFit/>
          </a:bodyPr>
          <a:lstStyle/>
          <a:p>
            <a:r>
              <a:rPr lang="en-US" sz="1000" dirty="0" smtClean="0"/>
              <a:t>OLS estimates for 8,176 hospital-year observations with standard errors clustered at the HRR-level in parentheses. Facilities prices are regression adjusted transaction prices. Facilities charges are regression adjusted list prices. All regressions include yearly fixed effects, and controls for county insurance rate and median income. </a:t>
            </a:r>
            <a:endParaRPr lang="en-US" sz="1000" dirty="0"/>
          </a:p>
        </p:txBody>
      </p:sp>
      <p:sp>
        <p:nvSpPr>
          <p:cNvPr id="5" name="TextBox 4"/>
          <p:cNvSpPr txBox="1"/>
          <p:nvPr/>
        </p:nvSpPr>
        <p:spPr>
          <a:xfrm>
            <a:off x="6832648" y="6506138"/>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22970884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1"/>
            <a:ext cx="8961438" cy="707886"/>
          </a:xfrm>
          <a:prstGeom prst="rect">
            <a:avLst/>
          </a:prstGeom>
          <a:noFill/>
        </p:spPr>
        <p:txBody>
          <a:bodyPr wrap="square" rtlCol="0">
            <a:spAutoFit/>
          </a:bodyPr>
          <a:lstStyle/>
          <a:p>
            <a:r>
              <a:rPr lang="en-US" sz="2000" dirty="0" smtClean="0"/>
              <a:t>Inpatient Price Regression Estimates with Multiple Measures of Hospital Market Concentration</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1446695238"/>
              </p:ext>
            </p:extLst>
          </p:nvPr>
        </p:nvGraphicFramePr>
        <p:xfrm>
          <a:off x="338270" y="531454"/>
          <a:ext cx="8233950" cy="5814328"/>
        </p:xfrm>
        <a:graphic>
          <a:graphicData uri="http://schemas.openxmlformats.org/drawingml/2006/table">
            <a:tbl>
              <a:tblPr/>
              <a:tblGrid>
                <a:gridCol w="405815"/>
                <a:gridCol w="2374001"/>
                <a:gridCol w="779162"/>
                <a:gridCol w="779162"/>
                <a:gridCol w="779162"/>
                <a:gridCol w="779162"/>
                <a:gridCol w="779162"/>
                <a:gridCol w="779162"/>
                <a:gridCol w="779162"/>
              </a:tblGrid>
              <a:tr h="233912">
                <a:tc>
                  <a:txBody>
                    <a:bodyPr/>
                    <a:lstStyle/>
                    <a:p>
                      <a:pPr algn="l" fontAlgn="b"/>
                      <a:endParaRPr lang="en-US" sz="1300" b="1" i="0" u="none" strike="noStrike" dirty="0">
                        <a:solidFill>
                          <a:srgbClr val="000000"/>
                        </a:solidFill>
                        <a:effectLst/>
                        <a:latin typeface="Times New Roman"/>
                      </a:endParaRPr>
                    </a:p>
                  </a:txBody>
                  <a:tcPr marL="11140" marR="11140" marT="11140" marB="0" anchor="b">
                    <a:lnL>
                      <a:noFill/>
                    </a:lnL>
                    <a:lnR>
                      <a:noFill/>
                    </a:lnR>
                    <a:lnT w="25400" cap="flat" cmpd="dbl"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300" b="0" i="0" u="none" strike="noStrike" dirty="0">
                        <a:solidFill>
                          <a:srgbClr val="000000"/>
                        </a:solidFill>
                        <a:effectLst/>
                        <a:latin typeface="Times New Roman"/>
                      </a:endParaRPr>
                    </a:p>
                  </a:txBody>
                  <a:tcPr marL="11140" marR="11140" marT="11140" marB="0" anchor="b">
                    <a:lnL>
                      <a:noFill/>
                    </a:lnL>
                    <a:lnR>
                      <a:noFill/>
                    </a:lnR>
                    <a:lnT w="25400" cap="flat" cmpd="dbl"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300" b="0" i="0" u="none" strike="noStrike" dirty="0">
                          <a:solidFill>
                            <a:srgbClr val="000000"/>
                          </a:solidFill>
                          <a:effectLst/>
                          <a:latin typeface="Times New Roman"/>
                        </a:rPr>
                        <a:t>(1)</a:t>
                      </a:r>
                    </a:p>
                  </a:txBody>
                  <a:tcPr marL="11140" marR="11140" marT="1114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rgbClr val="000000"/>
                          </a:solidFill>
                          <a:effectLst/>
                          <a:latin typeface="Times New Roman"/>
                        </a:rPr>
                        <a:t>(2)</a:t>
                      </a:r>
                    </a:p>
                  </a:txBody>
                  <a:tcPr marL="11140" marR="11140" marT="1114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rgbClr val="000000"/>
                          </a:solidFill>
                          <a:effectLst/>
                          <a:latin typeface="Times New Roman"/>
                        </a:rPr>
                        <a:t>(3)</a:t>
                      </a:r>
                    </a:p>
                  </a:txBody>
                  <a:tcPr marL="11140" marR="11140" marT="1114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rgbClr val="000000"/>
                          </a:solidFill>
                          <a:effectLst/>
                          <a:latin typeface="Times New Roman"/>
                        </a:rPr>
                        <a:t>(4)</a:t>
                      </a:r>
                    </a:p>
                  </a:txBody>
                  <a:tcPr marL="11140" marR="11140" marT="1114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rgbClr val="000000"/>
                          </a:solidFill>
                          <a:effectLst/>
                          <a:latin typeface="Times New Roman"/>
                        </a:rPr>
                        <a:t>(5)</a:t>
                      </a:r>
                    </a:p>
                  </a:txBody>
                  <a:tcPr marL="11140" marR="11140" marT="1114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rgbClr val="000000"/>
                          </a:solidFill>
                          <a:effectLst/>
                          <a:latin typeface="Times New Roman"/>
                        </a:rPr>
                        <a:t>(6)</a:t>
                      </a:r>
                    </a:p>
                  </a:txBody>
                  <a:tcPr marL="11140" marR="11140" marT="1114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rgbClr val="000000"/>
                          </a:solidFill>
                          <a:effectLst/>
                          <a:latin typeface="Times New Roman"/>
                        </a:rPr>
                        <a:t>(7)</a:t>
                      </a:r>
                    </a:p>
                  </a:txBody>
                  <a:tcPr marL="11140" marR="11140" marT="1114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2771">
                <a:tc>
                  <a:txBody>
                    <a:bodyPr/>
                    <a:lstStyle/>
                    <a:p>
                      <a:pPr algn="l" fontAlgn="b"/>
                      <a:endParaRPr lang="en-US" sz="1300" b="1"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Times New Roman"/>
                      </a:endParaRPr>
                    </a:p>
                  </a:txBody>
                  <a:tcPr marL="11140" marR="11140" marT="11140" marB="0" anchor="b">
                    <a:lnL>
                      <a:noFill/>
                    </a:lnL>
                    <a:lnR>
                      <a:noFill/>
                    </a:lnR>
                    <a:lnT>
                      <a:noFill/>
                    </a:lnT>
                    <a:lnB>
                      <a:noFill/>
                    </a:lnB>
                  </a:tcPr>
                </a:tc>
                <a:tc gridSpan="7">
                  <a:txBody>
                    <a:bodyPr/>
                    <a:lstStyle/>
                    <a:p>
                      <a:pPr algn="ctr" fontAlgn="b"/>
                      <a:r>
                        <a:rPr lang="en-US" sz="1300" b="0" i="0" u="none" strike="noStrike" dirty="0">
                          <a:solidFill>
                            <a:srgbClr val="000000"/>
                          </a:solidFill>
                          <a:effectLst/>
                          <a:latin typeface="Times New Roman"/>
                        </a:rPr>
                        <a:t>L</a:t>
                      </a:r>
                      <a:r>
                        <a:rPr lang="en-US" sz="1300" b="0" i="0" u="none" strike="noStrike" smtClean="0">
                          <a:solidFill>
                            <a:srgbClr val="000000"/>
                          </a:solidFill>
                          <a:effectLst/>
                          <a:latin typeface="Times New Roman"/>
                        </a:rPr>
                        <a:t>n(Facilities </a:t>
                      </a:r>
                      <a:r>
                        <a:rPr lang="en-US" sz="1300" b="0" i="0" u="none" strike="noStrike" dirty="0">
                          <a:solidFill>
                            <a:srgbClr val="000000"/>
                          </a:solidFill>
                          <a:effectLst/>
                          <a:latin typeface="Times New Roman"/>
                        </a:rPr>
                        <a:t>Price)</a:t>
                      </a:r>
                    </a:p>
                  </a:txBody>
                  <a:tcPr marL="11140" marR="11140" marT="1114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2771">
                <a:tc gridSpan="2">
                  <a:txBody>
                    <a:bodyPr/>
                    <a:lstStyle/>
                    <a:p>
                      <a:pPr algn="l" fontAlgn="b"/>
                      <a:r>
                        <a:rPr lang="en-US" sz="1300" b="1" i="0" u="none" strike="noStrike">
                          <a:solidFill>
                            <a:srgbClr val="000000"/>
                          </a:solidFill>
                          <a:effectLst/>
                          <a:latin typeface="Times New Roman"/>
                        </a:rPr>
                        <a:t>Hospital Market Structure</a:t>
                      </a:r>
                    </a:p>
                  </a:txBody>
                  <a:tcPr marL="11140" marR="11140" marT="11140" marB="0" anchor="b">
                    <a:lnL>
                      <a:noFill/>
                    </a:lnL>
                    <a:lnR>
                      <a:noFill/>
                    </a:lnR>
                    <a:lnT>
                      <a:noFill/>
                    </a:lnT>
                    <a:lnB>
                      <a:noFill/>
                    </a:lnB>
                  </a:tcPr>
                </a:tc>
                <a:tc hMerge="1">
                  <a:txBody>
                    <a:bodyPr/>
                    <a:lstStyle/>
                    <a:p>
                      <a:endParaRPr lang="en-US"/>
                    </a:p>
                  </a:txBody>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w="6350" cap="flat" cmpd="sng" algn="ctr">
                      <a:solidFill>
                        <a:srgbClr val="000000"/>
                      </a:solidFill>
                      <a:prstDash val="solid"/>
                      <a:round/>
                      <a:headEnd type="none" w="med" len="med"/>
                      <a:tailEnd type="none" w="med" len="med"/>
                    </a:lnT>
                    <a:lnB>
                      <a:noFill/>
                    </a:lnB>
                  </a:tcPr>
                </a:tc>
              </a:tr>
              <a:tr h="222771">
                <a:tc>
                  <a:txBody>
                    <a:bodyPr/>
                    <a:lstStyle/>
                    <a:p>
                      <a:pPr algn="l" fontAlgn="b"/>
                      <a:endParaRPr lang="en-US" sz="1300" b="1"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l" fontAlgn="b"/>
                      <a:r>
                        <a:rPr lang="en-US" sz="1300" b="0" i="0" u="none" strike="noStrike" dirty="0">
                          <a:solidFill>
                            <a:srgbClr val="000000"/>
                          </a:solidFill>
                          <a:effectLst/>
                          <a:latin typeface="Times New Roman"/>
                        </a:rPr>
                        <a:t>Ln HHI</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0.169***</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0.338***</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0.409***</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0.248***</a:t>
                      </a: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r>
              <a:tr h="222771">
                <a:tc>
                  <a:txBody>
                    <a:bodyPr/>
                    <a:lstStyle/>
                    <a:p>
                      <a:pPr algn="l" fontAlgn="b"/>
                      <a:endParaRPr lang="en-US" sz="1300" b="1"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l"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(0.065)</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(0.057)</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(0.096)</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(0.061)</a:t>
                      </a: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r>
              <a:tr h="222771">
                <a:tc>
                  <a:txBody>
                    <a:bodyPr/>
                    <a:lstStyle/>
                    <a:p>
                      <a:pPr algn="l" fontAlgn="b"/>
                      <a:endParaRPr lang="en-US" sz="1300" b="1"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l" fontAlgn="b"/>
                      <a:r>
                        <a:rPr lang="en-US" sz="1300" b="0" i="0" u="none" strike="noStrike">
                          <a:solidFill>
                            <a:srgbClr val="000000"/>
                          </a:solidFill>
                          <a:effectLst/>
                          <a:latin typeface="Times New Roman"/>
                        </a:rPr>
                        <a:t>Hospital Count</a:t>
                      </a: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-0.065***</a:t>
                      </a: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r>
              <a:tr h="222771">
                <a:tc>
                  <a:txBody>
                    <a:bodyPr/>
                    <a:lstStyle/>
                    <a:p>
                      <a:pPr algn="l" fontAlgn="b"/>
                      <a:endParaRPr lang="en-US" sz="1300" b="1"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l"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r>
                        <a:rPr lang="en-US" sz="1300" b="0" i="0" u="none" strike="noStrike" dirty="0">
                          <a:solidFill>
                            <a:srgbClr val="000000"/>
                          </a:solidFill>
                          <a:effectLst/>
                          <a:latin typeface="Times New Roman"/>
                        </a:rPr>
                        <a:t>(0.018)</a:t>
                      </a: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r>
              <a:tr h="222771">
                <a:tc>
                  <a:txBody>
                    <a:bodyPr/>
                    <a:lstStyle/>
                    <a:p>
                      <a:pPr algn="l" fontAlgn="b"/>
                      <a:endParaRPr lang="en-US" sz="1300" b="1"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l" fontAlgn="b"/>
                      <a:r>
                        <a:rPr lang="en-US" sz="1300" b="0" i="0" u="none" strike="noStrike">
                          <a:solidFill>
                            <a:srgbClr val="000000"/>
                          </a:solidFill>
                          <a:effectLst/>
                          <a:latin typeface="Times New Roman"/>
                        </a:rPr>
                        <a:t>Q4 HHI</a:t>
                      </a: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0.151***</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0.094***</a:t>
                      </a:r>
                    </a:p>
                  </a:txBody>
                  <a:tcPr marL="11140" marR="11140" marT="11140" marB="0" anchor="b">
                    <a:lnL>
                      <a:noFill/>
                    </a:lnL>
                    <a:lnR>
                      <a:noFill/>
                    </a:lnR>
                    <a:lnT>
                      <a:noFill/>
                    </a:lnT>
                    <a:lnB>
                      <a:noFill/>
                    </a:lnB>
                  </a:tcPr>
                </a:tc>
              </a:tr>
              <a:tr h="222771">
                <a:tc>
                  <a:txBody>
                    <a:bodyPr/>
                    <a:lstStyle/>
                    <a:p>
                      <a:pPr algn="l" fontAlgn="b"/>
                      <a:endParaRPr lang="en-US" sz="1300" b="1"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l"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(0.035)</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(0.019)</a:t>
                      </a:r>
                    </a:p>
                  </a:txBody>
                  <a:tcPr marL="11140" marR="11140" marT="11140" marB="0" anchor="b">
                    <a:lnL>
                      <a:noFill/>
                    </a:lnL>
                    <a:lnR>
                      <a:noFill/>
                    </a:lnR>
                    <a:lnT>
                      <a:noFill/>
                    </a:lnT>
                    <a:lnB>
                      <a:noFill/>
                    </a:lnB>
                  </a:tcPr>
                </a:tc>
              </a:tr>
              <a:tr h="222771">
                <a:tc>
                  <a:txBody>
                    <a:bodyPr/>
                    <a:lstStyle/>
                    <a:p>
                      <a:pPr algn="l" fontAlgn="b"/>
                      <a:endParaRPr lang="en-US" sz="1300" b="1"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l" fontAlgn="b"/>
                      <a:r>
                        <a:rPr lang="en-US" sz="1300" b="0" i="0" u="none" strike="noStrike">
                          <a:solidFill>
                            <a:srgbClr val="000000"/>
                          </a:solidFill>
                          <a:effectLst/>
                          <a:latin typeface="Times New Roman"/>
                        </a:rPr>
                        <a:t>Q3 HHI</a:t>
                      </a: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0.085***</a:t>
                      </a: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r>
              <a:tr h="222771">
                <a:tc>
                  <a:txBody>
                    <a:bodyPr/>
                    <a:lstStyle/>
                    <a:p>
                      <a:pPr algn="l" fontAlgn="b"/>
                      <a:endParaRPr lang="en-US" sz="1300" b="1"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l"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(0.031)</a:t>
                      </a: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r>
              <a:tr h="222771">
                <a:tc>
                  <a:txBody>
                    <a:bodyPr/>
                    <a:lstStyle/>
                    <a:p>
                      <a:pPr algn="l" fontAlgn="b"/>
                      <a:endParaRPr lang="en-US" sz="1300" b="1"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l" fontAlgn="b"/>
                      <a:r>
                        <a:rPr lang="en-US" sz="1300" b="0" i="0" u="none" strike="noStrike">
                          <a:solidFill>
                            <a:srgbClr val="000000"/>
                          </a:solidFill>
                          <a:effectLst/>
                          <a:latin typeface="Times New Roman"/>
                        </a:rPr>
                        <a:t>Q2 HHI</a:t>
                      </a: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0.027</a:t>
                      </a: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r>
              <a:tr h="222771">
                <a:tc>
                  <a:txBody>
                    <a:bodyPr/>
                    <a:lstStyle/>
                    <a:p>
                      <a:pPr algn="l" fontAlgn="b"/>
                      <a:endParaRPr lang="en-US" sz="1300" b="1"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(0.026)</a:t>
                      </a: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r>
              <a:tr h="222771">
                <a:tc>
                  <a:txBody>
                    <a:bodyPr/>
                    <a:lstStyle/>
                    <a:p>
                      <a:pPr algn="l" fontAlgn="b"/>
                      <a:endParaRPr lang="en-US" sz="1300" b="1"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l" fontAlgn="b"/>
                      <a:r>
                        <a:rPr lang="en-US" sz="1300" b="0" i="0" u="none" strike="noStrike">
                          <a:solidFill>
                            <a:srgbClr val="000000"/>
                          </a:solidFill>
                          <a:effectLst/>
                          <a:latin typeface="Times New Roman"/>
                        </a:rPr>
                        <a:t>Radius</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5 mile</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15 mile</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30 mile</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Variable</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15 mile</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15 mile</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15 mile</a:t>
                      </a:r>
                    </a:p>
                  </a:txBody>
                  <a:tcPr marL="11140" marR="11140" marT="11140" marB="0" anchor="b">
                    <a:lnL>
                      <a:noFill/>
                    </a:lnL>
                    <a:lnR>
                      <a:noFill/>
                    </a:lnR>
                    <a:lnT>
                      <a:noFill/>
                    </a:lnT>
                    <a:lnB>
                      <a:noFill/>
                    </a:lnB>
                  </a:tcPr>
                </a:tc>
              </a:tr>
              <a:tr h="222771">
                <a:tc gridSpan="2">
                  <a:txBody>
                    <a:bodyPr/>
                    <a:lstStyle/>
                    <a:p>
                      <a:pPr algn="l" fontAlgn="b"/>
                      <a:r>
                        <a:rPr lang="en-US" sz="1300" b="1" i="0" u="none" strike="noStrike">
                          <a:solidFill>
                            <a:srgbClr val="000000"/>
                          </a:solidFill>
                          <a:effectLst/>
                          <a:latin typeface="Times New Roman"/>
                        </a:rPr>
                        <a:t>Insurer Market Structure</a:t>
                      </a:r>
                    </a:p>
                  </a:txBody>
                  <a:tcPr marL="11140" marR="11140" marT="11140" marB="0" anchor="b">
                    <a:lnL>
                      <a:noFill/>
                    </a:lnL>
                    <a:lnR>
                      <a:noFill/>
                    </a:lnR>
                    <a:lnT>
                      <a:noFill/>
                    </a:lnT>
                    <a:lnB>
                      <a:noFill/>
                    </a:lnB>
                  </a:tcPr>
                </a:tc>
                <a:tc hMerge="1">
                  <a:txBody>
                    <a:bodyPr/>
                    <a:lstStyle/>
                    <a:p>
                      <a:endParaRPr lang="en-US"/>
                    </a:p>
                  </a:txBody>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r>
              <a:tr h="222771">
                <a:tc>
                  <a:txBody>
                    <a:bodyPr/>
                    <a:lstStyle/>
                    <a:p>
                      <a:pPr algn="l" fontAlgn="b"/>
                      <a:endParaRPr lang="en-US" sz="1300" b="1"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l" fontAlgn="b"/>
                      <a:r>
                        <a:rPr lang="en-US" sz="1300" b="0" i="0" u="none" strike="noStrike">
                          <a:solidFill>
                            <a:srgbClr val="000000"/>
                          </a:solidFill>
                          <a:effectLst/>
                          <a:latin typeface="Times New Roman"/>
                        </a:rPr>
                        <a:t>Ln Insurer HHI</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-0.256</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-0.210</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-0.219</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-0.204</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-0.203</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-0.232</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-0.250</a:t>
                      </a:r>
                    </a:p>
                  </a:txBody>
                  <a:tcPr marL="11140" marR="11140" marT="11140" marB="0" anchor="b">
                    <a:lnL>
                      <a:noFill/>
                    </a:lnL>
                    <a:lnR>
                      <a:noFill/>
                    </a:lnR>
                    <a:lnT>
                      <a:noFill/>
                    </a:lnT>
                    <a:lnB>
                      <a:noFill/>
                    </a:lnB>
                  </a:tcPr>
                </a:tc>
              </a:tr>
              <a:tr h="222771">
                <a:tc>
                  <a:txBody>
                    <a:bodyPr/>
                    <a:lstStyle/>
                    <a:p>
                      <a:pPr algn="l" fontAlgn="b"/>
                      <a:endParaRPr lang="en-US" sz="1300" b="1"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l"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(0.332)</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(0.307)</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(0.316)</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(0.327)</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(0.333)</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(0.312)</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(0.318)</a:t>
                      </a:r>
                    </a:p>
                  </a:txBody>
                  <a:tcPr marL="11140" marR="11140" marT="11140" marB="0" anchor="b">
                    <a:lnL>
                      <a:noFill/>
                    </a:lnL>
                    <a:lnR>
                      <a:noFill/>
                    </a:lnR>
                    <a:lnT>
                      <a:noFill/>
                    </a:lnT>
                    <a:lnB>
                      <a:noFill/>
                    </a:lnB>
                  </a:tcPr>
                </a:tc>
              </a:tr>
              <a:tr h="222771">
                <a:tc>
                  <a:txBody>
                    <a:bodyPr/>
                    <a:lstStyle/>
                    <a:p>
                      <a:pPr algn="l" fontAlgn="b"/>
                      <a:endParaRPr lang="en-US" sz="1300" b="1"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l" fontAlgn="b"/>
                      <a:r>
                        <a:rPr lang="en-US" sz="1300" b="0" i="0" u="none" strike="noStrike">
                          <a:solidFill>
                            <a:srgbClr val="000000"/>
                          </a:solidFill>
                          <a:effectLst/>
                          <a:latin typeface="Times New Roman"/>
                        </a:rPr>
                        <a:t>Ln Share HCCI</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-0.163***</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-0.130***</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-0.132***</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-0.149***</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-0.134***</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-0.139***</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-0.150***</a:t>
                      </a:r>
                    </a:p>
                  </a:txBody>
                  <a:tcPr marL="11140" marR="11140" marT="11140" marB="0" anchor="b">
                    <a:lnL>
                      <a:noFill/>
                    </a:lnL>
                    <a:lnR>
                      <a:noFill/>
                    </a:lnR>
                    <a:lnT>
                      <a:noFill/>
                    </a:lnT>
                    <a:lnB>
                      <a:noFill/>
                    </a:lnB>
                  </a:tcPr>
                </a:tc>
              </a:tr>
              <a:tr h="222771">
                <a:tc>
                  <a:txBody>
                    <a:bodyPr/>
                    <a:lstStyle/>
                    <a:p>
                      <a:pPr algn="l" fontAlgn="b"/>
                      <a:endParaRPr lang="en-US" sz="1300" b="1"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l"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(0.037)</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(0.033)</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(0.033)</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(0.035)</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(0.033)</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(0.034)</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(0.036)</a:t>
                      </a:r>
                    </a:p>
                  </a:txBody>
                  <a:tcPr marL="11140" marR="11140" marT="11140" marB="0" anchor="b">
                    <a:lnL>
                      <a:noFill/>
                    </a:lnL>
                    <a:lnR>
                      <a:noFill/>
                    </a:lnR>
                    <a:lnT>
                      <a:noFill/>
                    </a:lnT>
                    <a:lnB>
                      <a:noFill/>
                    </a:lnB>
                  </a:tcPr>
                </a:tc>
              </a:tr>
              <a:tr h="222771">
                <a:tc gridSpan="2">
                  <a:txBody>
                    <a:bodyPr/>
                    <a:lstStyle/>
                    <a:p>
                      <a:pPr algn="l" fontAlgn="b"/>
                      <a:r>
                        <a:rPr lang="en-US" sz="1300" b="1" i="0" u="none" strike="noStrike">
                          <a:solidFill>
                            <a:srgbClr val="000000"/>
                          </a:solidFill>
                          <a:effectLst/>
                          <a:latin typeface="Times New Roman"/>
                        </a:rPr>
                        <a:t>Hospital Characteristics</a:t>
                      </a:r>
                    </a:p>
                  </a:txBody>
                  <a:tcPr marL="11140" marR="11140" marT="11140" marB="0" anchor="b">
                    <a:lnL>
                      <a:noFill/>
                    </a:lnL>
                    <a:lnR>
                      <a:noFill/>
                    </a:lnR>
                    <a:lnT>
                      <a:noFill/>
                    </a:lnT>
                    <a:lnB>
                      <a:noFill/>
                    </a:lnB>
                  </a:tcPr>
                </a:tc>
                <a:tc hMerge="1">
                  <a:txBody>
                    <a:bodyPr/>
                    <a:lstStyle/>
                    <a:p>
                      <a:endParaRPr lang="en-US"/>
                    </a:p>
                  </a:txBody>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r>
              <a:tr h="222771">
                <a:tc>
                  <a:txBody>
                    <a:bodyPr/>
                    <a:lstStyle/>
                    <a:p>
                      <a:pPr algn="l" fontAlgn="b"/>
                      <a:endParaRPr lang="en-US" sz="1300" b="1" i="0" u="none" strike="noStrike" dirty="0">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l" fontAlgn="b"/>
                      <a:r>
                        <a:rPr lang="en-US" sz="1300" b="0" i="0" u="none" strike="noStrike" dirty="0">
                          <a:solidFill>
                            <a:srgbClr val="000000"/>
                          </a:solidFill>
                          <a:effectLst/>
                          <a:latin typeface="Times New Roman"/>
                        </a:rPr>
                        <a:t>Ln Technologies</a:t>
                      </a:r>
                    </a:p>
                  </a:txBody>
                  <a:tcPr marL="11140" marR="11140" marT="11140" marB="0" anchor="b">
                    <a:lnL>
                      <a:noFill/>
                    </a:lnL>
                    <a:lnR>
                      <a:noFill/>
                    </a:lnR>
                    <a:lnT>
                      <a:noFill/>
                    </a:lnT>
                    <a:lnB>
                      <a:noFill/>
                    </a:lnB>
                  </a:tcPr>
                </a:tc>
                <a:tc>
                  <a:txBody>
                    <a:bodyPr/>
                    <a:lstStyle/>
                    <a:p>
                      <a:pPr algn="ctr" fontAlgn="b"/>
                      <a:r>
                        <a:rPr lang="en-US" sz="1300" b="0" i="0" u="none" strike="noStrike" dirty="0">
                          <a:solidFill>
                            <a:srgbClr val="000000"/>
                          </a:solidFill>
                          <a:effectLst/>
                          <a:latin typeface="Times New Roman"/>
                        </a:rPr>
                        <a:t>0.009**</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0.009**</a:t>
                      </a:r>
                    </a:p>
                  </a:txBody>
                  <a:tcPr marL="11140" marR="11140" marT="11140" marB="0" anchor="b">
                    <a:lnL>
                      <a:noFill/>
                    </a:lnL>
                    <a:lnR>
                      <a:noFill/>
                    </a:lnR>
                    <a:lnT>
                      <a:noFill/>
                    </a:lnT>
                    <a:lnB>
                      <a:noFill/>
                    </a:lnB>
                  </a:tcPr>
                </a:tc>
                <a:tc>
                  <a:txBody>
                    <a:bodyPr/>
                    <a:lstStyle/>
                    <a:p>
                      <a:pPr algn="ctr" fontAlgn="b"/>
                      <a:r>
                        <a:rPr lang="en-US" sz="1300" b="0" i="0" u="none" strike="noStrike" dirty="0">
                          <a:solidFill>
                            <a:srgbClr val="000000"/>
                          </a:solidFill>
                          <a:effectLst/>
                          <a:latin typeface="Times New Roman"/>
                        </a:rPr>
                        <a:t>0.010**</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0.009**</a:t>
                      </a:r>
                    </a:p>
                  </a:txBody>
                  <a:tcPr marL="11140" marR="11140" marT="11140" marB="0" anchor="b">
                    <a:lnL>
                      <a:noFill/>
                    </a:lnL>
                    <a:lnR>
                      <a:noFill/>
                    </a:lnR>
                    <a:lnT>
                      <a:noFill/>
                    </a:lnT>
                    <a:lnB>
                      <a:noFill/>
                    </a:lnB>
                  </a:tcPr>
                </a:tc>
                <a:tc>
                  <a:txBody>
                    <a:bodyPr/>
                    <a:lstStyle/>
                    <a:p>
                      <a:pPr algn="ctr" fontAlgn="b"/>
                      <a:r>
                        <a:rPr lang="en-US" sz="1300" b="0" i="0" u="none" strike="noStrike" dirty="0">
                          <a:solidFill>
                            <a:srgbClr val="000000"/>
                          </a:solidFill>
                          <a:effectLst/>
                          <a:latin typeface="Times New Roman"/>
                        </a:rPr>
                        <a:t>0.009*</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0.009**</a:t>
                      </a:r>
                    </a:p>
                  </a:txBody>
                  <a:tcPr marL="11140" marR="11140" marT="11140" marB="0" anchor="b">
                    <a:lnL>
                      <a:noFill/>
                    </a:lnL>
                    <a:lnR>
                      <a:noFill/>
                    </a:lnR>
                    <a:lnT>
                      <a:noFill/>
                    </a:lnT>
                    <a:lnB>
                      <a:noFill/>
                    </a:lnB>
                  </a:tcPr>
                </a:tc>
                <a:tc>
                  <a:txBody>
                    <a:bodyPr/>
                    <a:lstStyle/>
                    <a:p>
                      <a:pPr algn="ctr" fontAlgn="b"/>
                      <a:r>
                        <a:rPr lang="en-US" sz="1300" b="0" i="0" u="none" strike="noStrike" dirty="0">
                          <a:solidFill>
                            <a:srgbClr val="000000"/>
                          </a:solidFill>
                          <a:effectLst/>
                          <a:latin typeface="Times New Roman"/>
                        </a:rPr>
                        <a:t>0.009**</a:t>
                      </a:r>
                    </a:p>
                  </a:txBody>
                  <a:tcPr marL="11140" marR="11140" marT="11140" marB="0" anchor="b">
                    <a:lnL>
                      <a:noFill/>
                    </a:lnL>
                    <a:lnR>
                      <a:noFill/>
                    </a:lnR>
                    <a:lnT>
                      <a:noFill/>
                    </a:lnT>
                    <a:lnB>
                      <a:noFill/>
                    </a:lnB>
                  </a:tcPr>
                </a:tc>
              </a:tr>
              <a:tr h="222771">
                <a:tc>
                  <a:txBody>
                    <a:bodyPr/>
                    <a:lstStyle/>
                    <a:p>
                      <a:pPr algn="l" fontAlgn="b"/>
                      <a:endParaRPr lang="en-US" sz="1300" b="1"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l" fontAlgn="b"/>
                      <a:endParaRPr lang="en-US" sz="1300" b="0" i="0" u="none" strike="noStrike">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(0.004)</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(0.004)</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(0.004)</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(0.004)</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(0.004)</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(0.004)</a:t>
                      </a:r>
                    </a:p>
                  </a:txBody>
                  <a:tcPr marL="11140" marR="11140" marT="11140" marB="0" anchor="b">
                    <a:lnL>
                      <a:noFill/>
                    </a:lnL>
                    <a:lnR>
                      <a:noFill/>
                    </a:lnR>
                    <a:lnT>
                      <a:noFill/>
                    </a:lnT>
                    <a:lnB>
                      <a:noFill/>
                    </a:lnB>
                  </a:tcPr>
                </a:tc>
                <a:tc>
                  <a:txBody>
                    <a:bodyPr/>
                    <a:lstStyle/>
                    <a:p>
                      <a:pPr algn="ctr" fontAlgn="b"/>
                      <a:r>
                        <a:rPr lang="en-US" sz="1300" b="0" i="0" u="none" strike="noStrike" dirty="0">
                          <a:solidFill>
                            <a:srgbClr val="000000"/>
                          </a:solidFill>
                          <a:effectLst/>
                          <a:latin typeface="Times New Roman"/>
                        </a:rPr>
                        <a:t>(0.004)</a:t>
                      </a:r>
                    </a:p>
                  </a:txBody>
                  <a:tcPr marL="11140" marR="11140" marT="11140" marB="0" anchor="b">
                    <a:lnL>
                      <a:noFill/>
                    </a:lnL>
                    <a:lnR>
                      <a:noFill/>
                    </a:lnR>
                    <a:lnT>
                      <a:noFill/>
                    </a:lnT>
                    <a:lnB>
                      <a:noFill/>
                    </a:lnB>
                  </a:tcPr>
                </a:tc>
              </a:tr>
              <a:tr h="222771">
                <a:tc>
                  <a:txBody>
                    <a:bodyPr/>
                    <a:lstStyle/>
                    <a:p>
                      <a:pPr algn="l" fontAlgn="b"/>
                      <a:endParaRPr lang="en-US" sz="1300" b="1" i="0" u="none" strike="noStrike" dirty="0">
                        <a:solidFill>
                          <a:srgbClr val="000000"/>
                        </a:solidFill>
                        <a:effectLst/>
                        <a:latin typeface="Times New Roman"/>
                      </a:endParaRPr>
                    </a:p>
                  </a:txBody>
                  <a:tcPr marL="11140" marR="11140" marT="11140" marB="0" anchor="b">
                    <a:lnL>
                      <a:noFill/>
                    </a:lnL>
                    <a:lnR>
                      <a:noFill/>
                    </a:lnR>
                    <a:lnT>
                      <a:noFill/>
                    </a:lnT>
                    <a:lnB>
                      <a:noFill/>
                    </a:lnB>
                  </a:tcPr>
                </a:tc>
                <a:tc rowSpan="2">
                  <a:txBody>
                    <a:bodyPr/>
                    <a:lstStyle/>
                    <a:p>
                      <a:pPr algn="l" fontAlgn="b"/>
                      <a:r>
                        <a:rPr lang="en-US" sz="1300" b="0" i="0" u="none" strike="noStrike">
                          <a:solidFill>
                            <a:srgbClr val="000000"/>
                          </a:solidFill>
                          <a:effectLst/>
                          <a:latin typeface="Times New Roman"/>
                        </a:rPr>
                        <a:t>Ranked by US News &amp; World Reports</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0.134***</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0.127***</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0.128***</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0.130***</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0.131***</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0.128***</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0.128***</a:t>
                      </a:r>
                    </a:p>
                  </a:txBody>
                  <a:tcPr marL="11140" marR="11140" marT="11140" marB="0" anchor="b">
                    <a:lnL>
                      <a:noFill/>
                    </a:lnL>
                    <a:lnR>
                      <a:noFill/>
                    </a:lnR>
                    <a:lnT>
                      <a:noFill/>
                    </a:lnT>
                    <a:lnB>
                      <a:noFill/>
                    </a:lnB>
                  </a:tcPr>
                </a:tc>
              </a:tr>
              <a:tr h="222771">
                <a:tc>
                  <a:txBody>
                    <a:bodyPr/>
                    <a:lstStyle/>
                    <a:p>
                      <a:pPr algn="l" fontAlgn="b"/>
                      <a:endParaRPr lang="en-US" sz="1300" b="1" i="0" u="none" strike="noStrike">
                        <a:solidFill>
                          <a:srgbClr val="000000"/>
                        </a:solidFill>
                        <a:effectLst/>
                        <a:latin typeface="Times New Roman"/>
                      </a:endParaRPr>
                    </a:p>
                  </a:txBody>
                  <a:tcPr marL="11140" marR="11140" marT="11140" marB="0" anchor="b">
                    <a:lnL>
                      <a:noFill/>
                    </a:lnL>
                    <a:lnR>
                      <a:noFill/>
                    </a:lnR>
                    <a:lnT>
                      <a:noFill/>
                    </a:lnT>
                    <a:lnB>
                      <a:noFill/>
                    </a:lnB>
                  </a:tcPr>
                </a:tc>
                <a:tc vMerge="1">
                  <a:txBody>
                    <a:bodyPr/>
                    <a:lstStyle/>
                    <a:p>
                      <a:endParaRPr lang="en-US"/>
                    </a:p>
                  </a:txBody>
                  <a:tcPr/>
                </a:tc>
                <a:tc>
                  <a:txBody>
                    <a:bodyPr/>
                    <a:lstStyle/>
                    <a:p>
                      <a:pPr algn="ctr" fontAlgn="b"/>
                      <a:r>
                        <a:rPr lang="en-US" sz="1300" b="0" i="0" u="none" strike="noStrike">
                          <a:solidFill>
                            <a:srgbClr val="000000"/>
                          </a:solidFill>
                          <a:effectLst/>
                          <a:latin typeface="Times New Roman"/>
                        </a:rPr>
                        <a:t>(0.037)</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(0.036)</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(0.037)</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(0.037)</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(0.037)</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(0.036)</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(0.036)</a:t>
                      </a:r>
                    </a:p>
                  </a:txBody>
                  <a:tcPr marL="11140" marR="11140" marT="11140" marB="0" anchor="b">
                    <a:lnL>
                      <a:noFill/>
                    </a:lnL>
                    <a:lnR>
                      <a:noFill/>
                    </a:lnR>
                    <a:lnT>
                      <a:noFill/>
                    </a:lnT>
                    <a:lnB>
                      <a:noFill/>
                    </a:lnB>
                  </a:tcPr>
                </a:tc>
              </a:tr>
              <a:tr h="222771">
                <a:tc>
                  <a:txBody>
                    <a:bodyPr/>
                    <a:lstStyle/>
                    <a:p>
                      <a:pPr algn="l" fontAlgn="b"/>
                      <a:endParaRPr lang="en-US" sz="1300" b="1" i="0" u="none" strike="noStrike" dirty="0">
                        <a:solidFill>
                          <a:srgbClr val="000000"/>
                        </a:solidFill>
                        <a:effectLst/>
                        <a:latin typeface="Times New Roman"/>
                      </a:endParaRPr>
                    </a:p>
                  </a:txBody>
                  <a:tcPr marL="11140" marR="11140" marT="11140" marB="0" anchor="b">
                    <a:lnL>
                      <a:noFill/>
                    </a:lnL>
                    <a:lnR>
                      <a:noFill/>
                    </a:lnR>
                    <a:lnT>
                      <a:noFill/>
                    </a:lnT>
                    <a:lnB>
                      <a:noFill/>
                    </a:lnB>
                  </a:tcPr>
                </a:tc>
                <a:tc>
                  <a:txBody>
                    <a:bodyPr/>
                    <a:lstStyle/>
                    <a:p>
                      <a:pPr algn="l" fontAlgn="b"/>
                      <a:r>
                        <a:rPr lang="en-US" sz="1300" b="0" i="0" u="none" strike="noStrike">
                          <a:solidFill>
                            <a:srgbClr val="000000"/>
                          </a:solidFill>
                          <a:effectLst/>
                          <a:latin typeface="Times New Roman"/>
                        </a:rPr>
                        <a:t>R-sq</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0.383</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0.391</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0.386</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0.387</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0.387</a:t>
                      </a:r>
                    </a:p>
                  </a:txBody>
                  <a:tcPr marL="11140" marR="11140" marT="11140" marB="0" anchor="b">
                    <a:lnL>
                      <a:noFill/>
                    </a:lnL>
                    <a:lnR>
                      <a:noFill/>
                    </a:lnR>
                    <a:lnT>
                      <a:noFill/>
                    </a:lnT>
                    <a:lnB>
                      <a:noFill/>
                    </a:lnB>
                  </a:tcPr>
                </a:tc>
                <a:tc>
                  <a:txBody>
                    <a:bodyPr/>
                    <a:lstStyle/>
                    <a:p>
                      <a:pPr algn="ctr" fontAlgn="b"/>
                      <a:r>
                        <a:rPr lang="en-US" sz="1300" b="0" i="0" u="none" strike="noStrike">
                          <a:solidFill>
                            <a:srgbClr val="000000"/>
                          </a:solidFill>
                          <a:effectLst/>
                          <a:latin typeface="Times New Roman"/>
                        </a:rPr>
                        <a:t>0.389</a:t>
                      </a:r>
                    </a:p>
                  </a:txBody>
                  <a:tcPr marL="11140" marR="11140" marT="11140" marB="0" anchor="b">
                    <a:lnL>
                      <a:noFill/>
                    </a:lnL>
                    <a:lnR>
                      <a:noFill/>
                    </a:lnR>
                    <a:lnT>
                      <a:noFill/>
                    </a:lnT>
                    <a:lnB>
                      <a:noFill/>
                    </a:lnB>
                  </a:tcPr>
                </a:tc>
                <a:tc>
                  <a:txBody>
                    <a:bodyPr/>
                    <a:lstStyle/>
                    <a:p>
                      <a:pPr algn="ctr" fontAlgn="b"/>
                      <a:r>
                        <a:rPr lang="en-US" sz="1300" b="0" i="0" u="none" strike="noStrike" dirty="0">
                          <a:solidFill>
                            <a:srgbClr val="000000"/>
                          </a:solidFill>
                          <a:effectLst/>
                          <a:latin typeface="Times New Roman"/>
                        </a:rPr>
                        <a:t>0.386</a:t>
                      </a:r>
                    </a:p>
                  </a:txBody>
                  <a:tcPr marL="11140" marR="11140" marT="11140" marB="0" anchor="b">
                    <a:lnL>
                      <a:noFill/>
                    </a:lnL>
                    <a:lnR>
                      <a:noFill/>
                    </a:lnR>
                    <a:lnT>
                      <a:noFill/>
                    </a:lnT>
                    <a:lnB>
                      <a:noFill/>
                    </a:lnB>
                  </a:tcPr>
                </a:tc>
              </a:tr>
              <a:tr h="233912">
                <a:tc>
                  <a:txBody>
                    <a:bodyPr/>
                    <a:lstStyle/>
                    <a:p>
                      <a:pPr algn="l" fontAlgn="b"/>
                      <a:r>
                        <a:rPr lang="en-US" sz="1300" b="1" i="0" u="none" strike="noStrike" dirty="0">
                          <a:solidFill>
                            <a:srgbClr val="000000"/>
                          </a:solidFill>
                          <a:effectLst/>
                          <a:latin typeface="Times New Roman"/>
                        </a:rPr>
                        <a:t> </a:t>
                      </a:r>
                    </a:p>
                  </a:txBody>
                  <a:tcPr marL="11140" marR="11140" marT="11140"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300" b="0" i="0" u="none" strike="noStrike" dirty="0">
                          <a:solidFill>
                            <a:srgbClr val="000000"/>
                          </a:solidFill>
                          <a:effectLst/>
                          <a:latin typeface="Times New Roman"/>
                        </a:rPr>
                        <a:t> </a:t>
                      </a:r>
                    </a:p>
                  </a:txBody>
                  <a:tcPr marL="11140" marR="11140" marT="11140"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rgbClr val="000000"/>
                          </a:solidFill>
                          <a:effectLst/>
                          <a:latin typeface="Times New Roman"/>
                        </a:rPr>
                        <a:t> </a:t>
                      </a:r>
                    </a:p>
                  </a:txBody>
                  <a:tcPr marL="11140" marR="11140" marT="11140"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rgbClr val="000000"/>
                          </a:solidFill>
                          <a:effectLst/>
                          <a:latin typeface="Times New Roman"/>
                        </a:rPr>
                        <a:t> </a:t>
                      </a:r>
                    </a:p>
                  </a:txBody>
                  <a:tcPr marL="11140" marR="11140" marT="11140"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rgbClr val="000000"/>
                          </a:solidFill>
                          <a:effectLst/>
                          <a:latin typeface="Times New Roman"/>
                        </a:rPr>
                        <a:t> </a:t>
                      </a:r>
                    </a:p>
                  </a:txBody>
                  <a:tcPr marL="11140" marR="11140" marT="11140"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rgbClr val="000000"/>
                          </a:solidFill>
                          <a:effectLst/>
                          <a:latin typeface="Times New Roman"/>
                        </a:rPr>
                        <a:t> </a:t>
                      </a:r>
                    </a:p>
                  </a:txBody>
                  <a:tcPr marL="11140" marR="11140" marT="11140"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rgbClr val="000000"/>
                          </a:solidFill>
                          <a:effectLst/>
                          <a:latin typeface="Times New Roman"/>
                        </a:rPr>
                        <a:t> </a:t>
                      </a:r>
                    </a:p>
                  </a:txBody>
                  <a:tcPr marL="11140" marR="11140" marT="11140"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rgbClr val="000000"/>
                          </a:solidFill>
                          <a:effectLst/>
                          <a:latin typeface="Times New Roman"/>
                        </a:rPr>
                        <a:t> </a:t>
                      </a:r>
                    </a:p>
                  </a:txBody>
                  <a:tcPr marL="11140" marR="11140" marT="11140"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rgbClr val="000000"/>
                          </a:solidFill>
                          <a:effectLst/>
                          <a:latin typeface="Times New Roman"/>
                        </a:rPr>
                        <a:t> </a:t>
                      </a:r>
                    </a:p>
                  </a:txBody>
                  <a:tcPr marL="11140" marR="11140" marT="11140"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TextBox 3"/>
          <p:cNvSpPr txBox="1"/>
          <p:nvPr/>
        </p:nvSpPr>
        <p:spPr>
          <a:xfrm>
            <a:off x="266700" y="6143625"/>
            <a:ext cx="8772525" cy="707886"/>
          </a:xfrm>
          <a:prstGeom prst="rect">
            <a:avLst/>
          </a:prstGeom>
          <a:noFill/>
        </p:spPr>
        <p:txBody>
          <a:bodyPr wrap="square" rtlCol="0">
            <a:spAutoFit/>
          </a:bodyPr>
          <a:lstStyle/>
          <a:p>
            <a:r>
              <a:rPr lang="en-US" sz="1000" dirty="0"/>
              <a:t>OLS estimates for 8,176 hospital-year observations with standard errors clustered at the HRR-level in parentheses. Facilities prices are regression adjusted transaction prices. </a:t>
            </a:r>
            <a:r>
              <a:rPr lang="en-US" sz="1000" dirty="0" smtClean="0"/>
              <a:t>All </a:t>
            </a:r>
            <a:r>
              <a:rPr lang="en-US" sz="1000" dirty="0"/>
              <a:t>regressions include </a:t>
            </a:r>
            <a:r>
              <a:rPr lang="en-US" sz="1000" dirty="0" smtClean="0"/>
              <a:t>HRR and year fixed </a:t>
            </a:r>
            <a:r>
              <a:rPr lang="en-US" sz="1000" dirty="0"/>
              <a:t>effects</a:t>
            </a:r>
            <a:r>
              <a:rPr lang="en-US" sz="1000" dirty="0" smtClean="0"/>
              <a:t>, and controls </a:t>
            </a:r>
            <a:r>
              <a:rPr lang="en-US" sz="1000" dirty="0"/>
              <a:t>for </a:t>
            </a:r>
            <a:r>
              <a:rPr lang="en-US" sz="1000" dirty="0" smtClean="0"/>
              <a:t>number of beds, teaching status, government ownership, non-profit status, county insurance </a:t>
            </a:r>
            <a:r>
              <a:rPr lang="en-US" sz="1000" dirty="0"/>
              <a:t>rate and median </a:t>
            </a:r>
            <a:r>
              <a:rPr lang="en-US" sz="1000" dirty="0" smtClean="0"/>
              <a:t>income, Medicare payment rate, and share of hospital activity covered by Medicare and Medicaid. </a:t>
            </a:r>
            <a:endParaRPr lang="en-US" sz="1000" dirty="0"/>
          </a:p>
          <a:p>
            <a:endParaRPr lang="en-US" sz="1000" dirty="0"/>
          </a:p>
        </p:txBody>
      </p:sp>
      <p:sp>
        <p:nvSpPr>
          <p:cNvPr id="5" name="TextBox 4"/>
          <p:cNvSpPr txBox="1"/>
          <p:nvPr/>
        </p:nvSpPr>
        <p:spPr>
          <a:xfrm>
            <a:off x="0" y="6557642"/>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394185555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Inpatient Regression with Controls for Quality</a:t>
            </a:r>
            <a:endParaRPr lang="en-US" dirty="0"/>
          </a:p>
        </p:txBody>
      </p:sp>
      <p:sp>
        <p:nvSpPr>
          <p:cNvPr id="4" name="Slide Number Placeholder 3"/>
          <p:cNvSpPr>
            <a:spLocks noGrp="1"/>
          </p:cNvSpPr>
          <p:nvPr>
            <p:ph type="sldNum" sz="quarter" idx="10"/>
          </p:nvPr>
        </p:nvSpPr>
        <p:spPr/>
        <p:txBody>
          <a:bodyPr/>
          <a:lstStyle/>
          <a:p>
            <a:fld id="{B8CFF181-2F3B-4AA1-9654-173B98EB0EB6}" type="slidenum">
              <a:rPr lang="en-US" smtClean="0"/>
              <a:pPr/>
              <a:t>43</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167707908"/>
              </p:ext>
            </p:extLst>
          </p:nvPr>
        </p:nvGraphicFramePr>
        <p:xfrm>
          <a:off x="457200" y="793829"/>
          <a:ext cx="7820026" cy="5249112"/>
        </p:xfrm>
        <a:graphic>
          <a:graphicData uri="http://schemas.openxmlformats.org/drawingml/2006/table">
            <a:tbl>
              <a:tblPr/>
              <a:tblGrid>
                <a:gridCol w="250454"/>
                <a:gridCol w="1848731"/>
                <a:gridCol w="817263"/>
                <a:gridCol w="817263"/>
                <a:gridCol w="817263"/>
                <a:gridCol w="817263"/>
                <a:gridCol w="817263"/>
                <a:gridCol w="817263"/>
                <a:gridCol w="817263"/>
              </a:tblGrid>
              <a:tr h="157089">
                <a:tc>
                  <a:txBody>
                    <a:bodyPr/>
                    <a:lstStyle/>
                    <a:p>
                      <a:pPr algn="l" fontAlgn="b"/>
                      <a:endParaRPr lang="en-US" sz="1100" b="1" i="0" u="none" strike="noStrike" dirty="0">
                        <a:solidFill>
                          <a:srgbClr val="000000"/>
                        </a:solidFill>
                        <a:effectLst/>
                        <a:latin typeface="Times New Roman"/>
                      </a:endParaRPr>
                    </a:p>
                  </a:txBody>
                  <a:tcPr marL="7854" marR="7854" marT="7854" marB="0" anchor="b">
                    <a:lnL>
                      <a:noFill/>
                    </a:lnL>
                    <a:lnR>
                      <a:noFill/>
                    </a:lnR>
                    <a:lnT>
                      <a:noFill/>
                    </a:lnT>
                    <a:lnB>
                      <a:noFill/>
                    </a:lnB>
                  </a:tcPr>
                </a:tc>
                <a:tc>
                  <a:txBody>
                    <a:bodyPr/>
                    <a:lstStyle/>
                    <a:p>
                      <a:pPr algn="l" fontAlgn="b"/>
                      <a:endParaRPr lang="en-US" sz="1100" b="0"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(1)</a:t>
                      </a:r>
                    </a:p>
                  </a:txBody>
                  <a:tcPr marL="7854" marR="7854" marT="78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a:rPr>
                        <a:t>(2)</a:t>
                      </a:r>
                    </a:p>
                  </a:txBody>
                  <a:tcPr marL="7854" marR="7854" marT="78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a:rPr>
                        <a:t>(3)</a:t>
                      </a:r>
                    </a:p>
                  </a:txBody>
                  <a:tcPr marL="7854" marR="7854" marT="78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a:rPr>
                        <a:t>(4)</a:t>
                      </a:r>
                    </a:p>
                  </a:txBody>
                  <a:tcPr marL="7854" marR="7854" marT="78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a:rPr>
                        <a:t>(5)</a:t>
                      </a:r>
                    </a:p>
                  </a:txBody>
                  <a:tcPr marL="7854" marR="7854" marT="78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a:rPr>
                        <a:t>(6)</a:t>
                      </a:r>
                    </a:p>
                  </a:txBody>
                  <a:tcPr marL="7854" marR="7854" marT="78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a:rPr>
                        <a:t>(7)</a:t>
                      </a:r>
                    </a:p>
                  </a:txBody>
                  <a:tcPr marL="7854" marR="7854" marT="78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089">
                <a:tc>
                  <a:txBody>
                    <a:bodyPr/>
                    <a:lstStyle/>
                    <a:p>
                      <a:pPr algn="l" fontAlgn="b"/>
                      <a:endParaRPr lang="en-US" sz="1100" b="1"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l" fontAlgn="t"/>
                      <a:r>
                        <a:rPr lang="en-US" sz="1100" b="1" i="0" u="none" strike="noStrike">
                          <a:solidFill>
                            <a:srgbClr val="000000"/>
                          </a:solidFill>
                          <a:effectLst/>
                          <a:latin typeface="Times New Roman"/>
                        </a:rPr>
                        <a:t>Dependent Variable</a:t>
                      </a:r>
                    </a:p>
                  </a:txBody>
                  <a:tcPr marL="7854" marR="7854" marT="7854" marB="0">
                    <a:lnL>
                      <a:noFill/>
                    </a:lnL>
                    <a:lnR>
                      <a:noFill/>
                    </a:lnR>
                    <a:lnT>
                      <a:noFill/>
                    </a:lnT>
                    <a:lnB>
                      <a:noFill/>
                    </a:lnB>
                  </a:tcPr>
                </a:tc>
                <a:tc gridSpan="7">
                  <a:txBody>
                    <a:bodyPr/>
                    <a:lstStyle/>
                    <a:p>
                      <a:pPr algn="ctr" fontAlgn="b"/>
                      <a:r>
                        <a:rPr lang="en-US" sz="1100" b="0" i="0" u="none" strike="noStrike" dirty="0" smtClean="0">
                          <a:solidFill>
                            <a:srgbClr val="000000"/>
                          </a:solidFill>
                          <a:effectLst/>
                          <a:latin typeface="Times New Roman"/>
                        </a:rPr>
                        <a:t>Ln(Facilities </a:t>
                      </a:r>
                      <a:r>
                        <a:rPr lang="en-US" sz="1100" b="0" i="0" u="none" strike="noStrike" dirty="0">
                          <a:solidFill>
                            <a:srgbClr val="000000"/>
                          </a:solidFill>
                          <a:effectLst/>
                          <a:latin typeface="Times New Roman"/>
                        </a:rPr>
                        <a:t>Price)</a:t>
                      </a:r>
                    </a:p>
                  </a:txBody>
                  <a:tcPr marL="7854" marR="7854" marT="78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7089">
                <a:tc gridSpan="3">
                  <a:txBody>
                    <a:bodyPr/>
                    <a:lstStyle/>
                    <a:p>
                      <a:pPr algn="l" fontAlgn="b"/>
                      <a:r>
                        <a:rPr lang="en-US" sz="1100" b="1" i="0" u="none" strike="noStrike" dirty="0">
                          <a:solidFill>
                            <a:srgbClr val="000000"/>
                          </a:solidFill>
                          <a:effectLst/>
                          <a:latin typeface="Times New Roman"/>
                        </a:rPr>
                        <a:t>In bottom quartile of quality for:</a:t>
                      </a:r>
                    </a:p>
                  </a:txBody>
                  <a:tcPr marL="7854" marR="7854" marT="7854"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1100" b="0" i="0" u="none" strike="noStrike">
                        <a:solidFill>
                          <a:srgbClr val="000000"/>
                        </a:solidFill>
                        <a:effectLst/>
                        <a:latin typeface="Times New Roman"/>
                      </a:endParaRPr>
                    </a:p>
                  </a:txBody>
                  <a:tcPr marL="7854" marR="7854" marT="78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Times New Roman"/>
                      </a:endParaRPr>
                    </a:p>
                  </a:txBody>
                  <a:tcPr marL="7854" marR="7854" marT="78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Times New Roman"/>
                      </a:endParaRPr>
                    </a:p>
                  </a:txBody>
                  <a:tcPr marL="7854" marR="7854" marT="78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Times New Roman"/>
                      </a:endParaRPr>
                    </a:p>
                  </a:txBody>
                  <a:tcPr marL="7854" marR="7854" marT="78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Times New Roman"/>
                      </a:endParaRPr>
                    </a:p>
                  </a:txBody>
                  <a:tcPr marL="7854" marR="7854" marT="78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Times New Roman"/>
                      </a:endParaRPr>
                    </a:p>
                  </a:txBody>
                  <a:tcPr marL="7854" marR="7854" marT="7854" marB="0" anchor="b">
                    <a:lnL>
                      <a:noFill/>
                    </a:lnL>
                    <a:lnR>
                      <a:noFill/>
                    </a:lnR>
                    <a:lnT w="6350" cap="flat" cmpd="sng" algn="ctr">
                      <a:solidFill>
                        <a:srgbClr val="000000"/>
                      </a:solidFill>
                      <a:prstDash val="solid"/>
                      <a:round/>
                      <a:headEnd type="none" w="med" len="med"/>
                      <a:tailEnd type="none" w="med" len="med"/>
                    </a:lnT>
                    <a:lnB>
                      <a:noFill/>
                    </a:lnB>
                  </a:tcPr>
                </a:tc>
              </a:tr>
              <a:tr h="157089">
                <a:tc>
                  <a:txBody>
                    <a:bodyPr/>
                    <a:lstStyle/>
                    <a:p>
                      <a:pPr algn="l" fontAlgn="b"/>
                      <a:endParaRPr lang="en-US" sz="1100" b="0" i="0" u="none" strike="noStrike">
                        <a:solidFill>
                          <a:srgbClr val="000000"/>
                        </a:solidFill>
                        <a:effectLst/>
                        <a:latin typeface="Times New Roman"/>
                      </a:endParaRPr>
                    </a:p>
                  </a:txBody>
                  <a:tcPr marL="7854" marR="7854" marT="7854" marB="0" anchor="b">
                    <a:lnL>
                      <a:noFill/>
                    </a:lnL>
                    <a:lnR>
                      <a:noFill/>
                    </a:lnR>
                    <a:lnT>
                      <a:noFill/>
                    </a:lnT>
                    <a:lnB>
                      <a:noFill/>
                    </a:lnB>
                  </a:tcPr>
                </a:tc>
                <a:tc rowSpan="2">
                  <a:txBody>
                    <a:bodyPr/>
                    <a:lstStyle/>
                    <a:p>
                      <a:pPr algn="l" fontAlgn="t"/>
                      <a:r>
                        <a:rPr lang="en-US" sz="1100" b="0" i="0" u="none" strike="noStrike">
                          <a:solidFill>
                            <a:srgbClr val="000000"/>
                          </a:solidFill>
                          <a:effectLst/>
                          <a:latin typeface="Times New Roman"/>
                        </a:rPr>
                        <a:t>% AMI pats. given aspirin at arrival</a:t>
                      </a:r>
                    </a:p>
                  </a:txBody>
                  <a:tcPr marL="7854" marR="7854" marT="7854" marB="0">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-0.043***</a:t>
                      </a:r>
                    </a:p>
                  </a:txBody>
                  <a:tcPr marL="7854" marR="7854" marT="7854" marB="0" anchor="b">
                    <a:lnL>
                      <a:noFill/>
                    </a:lnL>
                    <a:lnR>
                      <a:noFill/>
                    </a:lnR>
                    <a:lnT>
                      <a:noFill/>
                    </a:lnT>
                    <a:lnB>
                      <a:noFill/>
                    </a:lnB>
                  </a:tcPr>
                </a:tc>
                <a:tc>
                  <a:txBody>
                    <a:bodyPr/>
                    <a:lstStyle/>
                    <a:p>
                      <a:pPr algn="ctr" fontAlgn="t"/>
                      <a:endParaRPr lang="en-US" sz="1100" b="0" i="0" u="none" strike="noStrike">
                        <a:solidFill>
                          <a:srgbClr val="000000"/>
                        </a:solidFill>
                        <a:effectLst/>
                        <a:latin typeface="Times New Roman"/>
                      </a:endParaRPr>
                    </a:p>
                  </a:txBody>
                  <a:tcPr marL="7854" marR="7854" marT="7854" marB="0">
                    <a:lnL>
                      <a:noFill/>
                    </a:lnL>
                    <a:lnR>
                      <a:noFill/>
                    </a:lnR>
                    <a:lnT>
                      <a:noFill/>
                    </a:lnT>
                    <a:lnB>
                      <a:noFill/>
                    </a:lnB>
                  </a:tcPr>
                </a:tc>
                <a:tc>
                  <a:txBody>
                    <a:bodyPr/>
                    <a:lstStyle/>
                    <a:p>
                      <a:pPr algn="ctr" fontAlgn="t"/>
                      <a:endParaRPr lang="en-US" sz="1100" b="0" i="0" u="none" strike="noStrike">
                        <a:solidFill>
                          <a:srgbClr val="000000"/>
                        </a:solidFill>
                        <a:effectLst/>
                        <a:latin typeface="Times New Roman"/>
                      </a:endParaRPr>
                    </a:p>
                  </a:txBody>
                  <a:tcPr marL="7854" marR="7854" marT="7854" marB="0">
                    <a:lnL>
                      <a:noFill/>
                    </a:lnL>
                    <a:lnR>
                      <a:noFill/>
                    </a:lnR>
                    <a:lnT>
                      <a:noFill/>
                    </a:lnT>
                    <a:lnB>
                      <a:noFill/>
                    </a:lnB>
                  </a:tcPr>
                </a:tc>
                <a:tc>
                  <a:txBody>
                    <a:bodyPr/>
                    <a:lstStyle/>
                    <a:p>
                      <a:pPr algn="ctr" fontAlgn="t"/>
                      <a:endParaRPr lang="en-US" sz="1100" b="0" i="0" u="none" strike="noStrike">
                        <a:solidFill>
                          <a:srgbClr val="000000"/>
                        </a:solidFill>
                        <a:effectLst/>
                        <a:latin typeface="Times New Roman"/>
                      </a:endParaRPr>
                    </a:p>
                  </a:txBody>
                  <a:tcPr marL="7854" marR="7854" marT="7854" marB="0">
                    <a:lnL>
                      <a:noFill/>
                    </a:lnL>
                    <a:lnR>
                      <a:noFill/>
                    </a:lnR>
                    <a:lnT>
                      <a:noFill/>
                    </a:lnT>
                    <a:lnB>
                      <a:noFill/>
                    </a:lnB>
                  </a:tcPr>
                </a:tc>
                <a:tc>
                  <a:txBody>
                    <a:bodyPr/>
                    <a:lstStyle/>
                    <a:p>
                      <a:pPr algn="ctr" fontAlgn="t"/>
                      <a:r>
                        <a:rPr lang="en-US" sz="1100" b="0" i="0" u="none" strike="noStrike">
                          <a:solidFill>
                            <a:srgbClr val="000000"/>
                          </a:solidFill>
                          <a:effectLst/>
                          <a:latin typeface="Times New Roman"/>
                        </a:rPr>
                        <a:t>-0.037***</a:t>
                      </a:r>
                    </a:p>
                  </a:txBody>
                  <a:tcPr marL="7854" marR="7854" marT="7854" marB="0">
                    <a:lnL>
                      <a:noFill/>
                    </a:lnL>
                    <a:lnR>
                      <a:noFill/>
                    </a:lnR>
                    <a:lnT>
                      <a:noFill/>
                    </a:lnT>
                    <a:lnB>
                      <a:noFill/>
                    </a:lnB>
                  </a:tcPr>
                </a:tc>
              </a:tr>
              <a:tr h="157089">
                <a:tc>
                  <a:txBody>
                    <a:bodyPr/>
                    <a:lstStyle/>
                    <a:p>
                      <a:pPr algn="l" fontAlgn="b"/>
                      <a:endParaRPr lang="en-US" sz="1100" b="0" i="0" u="none" strike="noStrike">
                        <a:solidFill>
                          <a:srgbClr val="000000"/>
                        </a:solidFill>
                        <a:effectLst/>
                        <a:latin typeface="Times New Roman"/>
                      </a:endParaRPr>
                    </a:p>
                  </a:txBody>
                  <a:tcPr marL="7854" marR="7854" marT="7854" marB="0" anchor="b">
                    <a:lnL>
                      <a:noFill/>
                    </a:lnL>
                    <a:lnR>
                      <a:noFill/>
                    </a:lnR>
                    <a:lnT>
                      <a:noFill/>
                    </a:lnT>
                    <a:lnB>
                      <a:noFill/>
                    </a:lnB>
                  </a:tcPr>
                </a:tc>
                <a:tc vMerge="1">
                  <a:txBody>
                    <a:bodyPr/>
                    <a:lstStyle/>
                    <a:p>
                      <a:endParaRPr lang="en-US"/>
                    </a:p>
                  </a:txBody>
                  <a:tcPr/>
                </a:tc>
                <a:tc>
                  <a:txBody>
                    <a:bodyPr/>
                    <a:lstStyle/>
                    <a:p>
                      <a:pPr algn="ctr" fontAlgn="b"/>
                      <a:endParaRPr lang="en-US" sz="1100" b="0"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(0.009)</a:t>
                      </a:r>
                    </a:p>
                  </a:txBody>
                  <a:tcPr marL="7854" marR="7854" marT="7854" marB="0" anchor="b">
                    <a:lnL>
                      <a:noFill/>
                    </a:lnL>
                    <a:lnR>
                      <a:noFill/>
                    </a:lnR>
                    <a:lnT>
                      <a:noFill/>
                    </a:lnT>
                    <a:lnB>
                      <a:noFill/>
                    </a:lnB>
                  </a:tcPr>
                </a:tc>
                <a:tc>
                  <a:txBody>
                    <a:bodyPr/>
                    <a:lstStyle/>
                    <a:p>
                      <a:pPr algn="ctr" fontAlgn="t"/>
                      <a:endParaRPr lang="en-US" sz="1100" b="0" i="0" u="none" strike="noStrike">
                        <a:solidFill>
                          <a:srgbClr val="000000"/>
                        </a:solidFill>
                        <a:effectLst/>
                        <a:latin typeface="Times New Roman"/>
                      </a:endParaRPr>
                    </a:p>
                  </a:txBody>
                  <a:tcPr marL="7854" marR="7854" marT="7854" marB="0">
                    <a:lnL>
                      <a:noFill/>
                    </a:lnL>
                    <a:lnR>
                      <a:noFill/>
                    </a:lnR>
                    <a:lnT>
                      <a:noFill/>
                    </a:lnT>
                    <a:lnB>
                      <a:noFill/>
                    </a:lnB>
                  </a:tcPr>
                </a:tc>
                <a:tc>
                  <a:txBody>
                    <a:bodyPr/>
                    <a:lstStyle/>
                    <a:p>
                      <a:pPr algn="ctr" fontAlgn="t"/>
                      <a:endParaRPr lang="en-US" sz="1100" b="0" i="0" u="none" strike="noStrike">
                        <a:solidFill>
                          <a:srgbClr val="000000"/>
                        </a:solidFill>
                        <a:effectLst/>
                        <a:latin typeface="Times New Roman"/>
                      </a:endParaRPr>
                    </a:p>
                  </a:txBody>
                  <a:tcPr marL="7854" marR="7854" marT="7854" marB="0">
                    <a:lnL>
                      <a:noFill/>
                    </a:lnL>
                    <a:lnR>
                      <a:noFill/>
                    </a:lnR>
                    <a:lnT>
                      <a:noFill/>
                    </a:lnT>
                    <a:lnB>
                      <a:noFill/>
                    </a:lnB>
                  </a:tcPr>
                </a:tc>
                <a:tc>
                  <a:txBody>
                    <a:bodyPr/>
                    <a:lstStyle/>
                    <a:p>
                      <a:pPr algn="ctr" fontAlgn="t"/>
                      <a:endParaRPr lang="en-US" sz="1100" b="0" i="0" u="none" strike="noStrike">
                        <a:solidFill>
                          <a:srgbClr val="000000"/>
                        </a:solidFill>
                        <a:effectLst/>
                        <a:latin typeface="Times New Roman"/>
                      </a:endParaRPr>
                    </a:p>
                  </a:txBody>
                  <a:tcPr marL="7854" marR="7854" marT="7854" marB="0">
                    <a:lnL>
                      <a:noFill/>
                    </a:lnL>
                    <a:lnR>
                      <a:noFill/>
                    </a:lnR>
                    <a:lnT>
                      <a:noFill/>
                    </a:lnT>
                    <a:lnB>
                      <a:noFill/>
                    </a:lnB>
                  </a:tcPr>
                </a:tc>
                <a:tc>
                  <a:txBody>
                    <a:bodyPr/>
                    <a:lstStyle/>
                    <a:p>
                      <a:pPr algn="ctr" fontAlgn="t"/>
                      <a:r>
                        <a:rPr lang="en-US" sz="1100" b="0" i="0" u="none" strike="noStrike">
                          <a:solidFill>
                            <a:srgbClr val="000000"/>
                          </a:solidFill>
                          <a:effectLst/>
                          <a:latin typeface="Times New Roman"/>
                        </a:rPr>
                        <a:t>(0.009)</a:t>
                      </a:r>
                    </a:p>
                  </a:txBody>
                  <a:tcPr marL="7854" marR="7854" marT="7854" marB="0">
                    <a:lnL>
                      <a:noFill/>
                    </a:lnL>
                    <a:lnR>
                      <a:noFill/>
                    </a:lnR>
                    <a:lnT>
                      <a:noFill/>
                    </a:lnT>
                    <a:lnB>
                      <a:noFill/>
                    </a:lnB>
                  </a:tcPr>
                </a:tc>
              </a:tr>
              <a:tr h="157089">
                <a:tc>
                  <a:txBody>
                    <a:bodyPr/>
                    <a:lstStyle/>
                    <a:p>
                      <a:pPr algn="l" fontAlgn="b"/>
                      <a:endParaRPr lang="en-US" sz="1100" b="0" i="0" u="none" strike="noStrike">
                        <a:solidFill>
                          <a:srgbClr val="000000"/>
                        </a:solidFill>
                        <a:effectLst/>
                        <a:latin typeface="Times New Roman"/>
                      </a:endParaRPr>
                    </a:p>
                  </a:txBody>
                  <a:tcPr marL="7854" marR="7854" marT="7854" marB="0" anchor="b">
                    <a:lnL>
                      <a:noFill/>
                    </a:lnL>
                    <a:lnR>
                      <a:noFill/>
                    </a:lnR>
                    <a:lnT>
                      <a:noFill/>
                    </a:lnT>
                    <a:lnB>
                      <a:noFill/>
                    </a:lnB>
                  </a:tcPr>
                </a:tc>
                <a:tc rowSpan="2">
                  <a:txBody>
                    <a:bodyPr/>
                    <a:lstStyle/>
                    <a:p>
                      <a:pPr algn="l" fontAlgn="b"/>
                      <a:r>
                        <a:rPr lang="en-US" sz="1100" b="0" i="0" u="none" strike="noStrike" dirty="0">
                          <a:solidFill>
                            <a:srgbClr val="000000"/>
                          </a:solidFill>
                          <a:effectLst/>
                          <a:latin typeface="Times New Roman"/>
                        </a:rPr>
                        <a:t>% of surgery pats. given antibiotic 1 hour before surgery</a:t>
                      </a:r>
                    </a:p>
                  </a:txBody>
                  <a:tcPr marL="7854" marR="7854" marT="7854" marB="0">
                    <a:lnL>
                      <a:noFill/>
                    </a:lnL>
                    <a:lnR>
                      <a:noFill/>
                    </a:lnR>
                    <a:lnT>
                      <a:noFill/>
                    </a:lnT>
                    <a:lnB>
                      <a:noFill/>
                    </a:lnB>
                  </a:tcPr>
                </a:tc>
                <a:tc>
                  <a:txBody>
                    <a:bodyPr/>
                    <a:lstStyle/>
                    <a:p>
                      <a:pPr algn="ctr" fontAlgn="b"/>
                      <a:endParaRPr lang="en-US" sz="1100" b="0" i="0" u="none" strike="noStrike" dirty="0">
                        <a:solidFill>
                          <a:srgbClr val="000000"/>
                        </a:solidFill>
                        <a:effectLst/>
                        <a:latin typeface="Times New Roman"/>
                      </a:endParaRPr>
                    </a:p>
                  </a:txBody>
                  <a:tcPr marL="7854" marR="7854" marT="7854" marB="0">
                    <a:lnL>
                      <a:noFill/>
                    </a:lnL>
                    <a:lnR>
                      <a:noFill/>
                    </a:lnR>
                    <a:lnT>
                      <a:noFill/>
                    </a:lnT>
                    <a:lnB>
                      <a:noFill/>
                    </a:lnB>
                  </a:tcPr>
                </a:tc>
                <a:tc>
                  <a:txBody>
                    <a:bodyPr/>
                    <a:lstStyle/>
                    <a:p>
                      <a:pPr algn="ctr" fontAlgn="b"/>
                      <a:endParaRPr lang="en-US" sz="1100" b="0" i="0" u="none" strike="noStrike" dirty="0">
                        <a:solidFill>
                          <a:srgbClr val="000000"/>
                        </a:solidFill>
                        <a:effectLst/>
                        <a:latin typeface="Times New Roman"/>
                      </a:endParaRPr>
                    </a:p>
                  </a:txBody>
                  <a:tcPr marL="7854" marR="7854" marT="7854" marB="0">
                    <a:lnL>
                      <a:noFill/>
                    </a:lnL>
                    <a:lnR>
                      <a:noFill/>
                    </a:lnR>
                    <a:lnT>
                      <a:noFill/>
                    </a:lnT>
                    <a:lnB>
                      <a:noFill/>
                    </a:lnB>
                  </a:tcPr>
                </a:tc>
                <a:tc>
                  <a:txBody>
                    <a:bodyPr/>
                    <a:lstStyle/>
                    <a:p>
                      <a:pPr algn="ctr" fontAlgn="t"/>
                      <a:endParaRPr lang="en-US" sz="1100" b="0" i="0" u="none" strike="noStrike" dirty="0">
                        <a:solidFill>
                          <a:srgbClr val="000000"/>
                        </a:solidFill>
                        <a:effectLst/>
                        <a:latin typeface="Times New Roman"/>
                      </a:endParaRPr>
                    </a:p>
                  </a:txBody>
                  <a:tcPr marL="7854" marR="7854" marT="7854" marB="0">
                    <a:lnL>
                      <a:noFill/>
                    </a:lnL>
                    <a:lnR>
                      <a:noFill/>
                    </a:lnR>
                    <a:lnT>
                      <a:noFill/>
                    </a:lnT>
                    <a:lnB>
                      <a:noFill/>
                    </a:lnB>
                  </a:tcPr>
                </a:tc>
                <a:tc>
                  <a:txBody>
                    <a:bodyPr/>
                    <a:lstStyle/>
                    <a:p>
                      <a:pPr algn="ctr" fontAlgn="b"/>
                      <a:r>
                        <a:rPr lang="en-US" sz="1100" b="0" i="0" u="none" strike="noStrike" dirty="0">
                          <a:solidFill>
                            <a:srgbClr val="000000"/>
                          </a:solidFill>
                          <a:effectLst/>
                          <a:latin typeface="Times New Roman"/>
                        </a:rPr>
                        <a:t>-0.031***</a:t>
                      </a:r>
                    </a:p>
                  </a:txBody>
                  <a:tcPr marL="7854" marR="7854" marT="7854" marB="0">
                    <a:lnL>
                      <a:noFill/>
                    </a:lnL>
                    <a:lnR>
                      <a:noFill/>
                    </a:lnR>
                    <a:lnT>
                      <a:noFill/>
                    </a:lnT>
                    <a:lnB>
                      <a:noFill/>
                    </a:lnB>
                  </a:tcPr>
                </a:tc>
                <a:tc>
                  <a:txBody>
                    <a:bodyPr/>
                    <a:lstStyle/>
                    <a:p>
                      <a:pPr algn="ctr" fontAlgn="t"/>
                      <a:endParaRPr lang="en-US" sz="1100" b="0" i="0" u="none" strike="noStrike">
                        <a:solidFill>
                          <a:srgbClr val="000000"/>
                        </a:solidFill>
                        <a:effectLst/>
                        <a:latin typeface="Times New Roman"/>
                      </a:endParaRPr>
                    </a:p>
                  </a:txBody>
                  <a:tcPr marL="7854" marR="7854" marT="7854" marB="0">
                    <a:lnL>
                      <a:noFill/>
                    </a:lnL>
                    <a:lnR>
                      <a:noFill/>
                    </a:lnR>
                    <a:lnT>
                      <a:noFill/>
                    </a:lnT>
                    <a:lnB>
                      <a:noFill/>
                    </a:lnB>
                  </a:tcPr>
                </a:tc>
                <a:tc>
                  <a:txBody>
                    <a:bodyPr/>
                    <a:lstStyle/>
                    <a:p>
                      <a:pPr algn="ctr" fontAlgn="t"/>
                      <a:endParaRPr lang="en-US" sz="1100" b="0" i="0" u="none" strike="noStrike">
                        <a:solidFill>
                          <a:srgbClr val="000000"/>
                        </a:solidFill>
                        <a:effectLst/>
                        <a:latin typeface="Times New Roman"/>
                      </a:endParaRPr>
                    </a:p>
                  </a:txBody>
                  <a:tcPr marL="7854" marR="7854" marT="7854" marB="0">
                    <a:lnL>
                      <a:noFill/>
                    </a:lnL>
                    <a:lnR>
                      <a:noFill/>
                    </a:lnR>
                    <a:lnT>
                      <a:noFill/>
                    </a:lnT>
                    <a:lnB>
                      <a:noFill/>
                    </a:lnB>
                  </a:tcPr>
                </a:tc>
                <a:tc>
                  <a:txBody>
                    <a:bodyPr/>
                    <a:lstStyle/>
                    <a:p>
                      <a:pPr algn="ctr" fontAlgn="t"/>
                      <a:r>
                        <a:rPr lang="en-US" sz="1100" b="0" i="0" u="none" strike="noStrike">
                          <a:solidFill>
                            <a:srgbClr val="000000"/>
                          </a:solidFill>
                          <a:effectLst/>
                          <a:latin typeface="Times New Roman"/>
                        </a:rPr>
                        <a:t>-0.020**</a:t>
                      </a:r>
                    </a:p>
                  </a:txBody>
                  <a:tcPr marL="7854" marR="7854" marT="7854" marB="0">
                    <a:lnL>
                      <a:noFill/>
                    </a:lnL>
                    <a:lnR>
                      <a:noFill/>
                    </a:lnR>
                    <a:lnT>
                      <a:noFill/>
                    </a:lnT>
                    <a:lnB>
                      <a:noFill/>
                    </a:lnB>
                  </a:tcPr>
                </a:tc>
              </a:tr>
              <a:tr h="162982">
                <a:tc>
                  <a:txBody>
                    <a:bodyPr/>
                    <a:lstStyle/>
                    <a:p>
                      <a:pPr algn="l" fontAlgn="b"/>
                      <a:endParaRPr lang="en-US" sz="1100" b="0" i="0" u="none" strike="noStrike">
                        <a:solidFill>
                          <a:srgbClr val="000000"/>
                        </a:solidFill>
                        <a:effectLst/>
                        <a:latin typeface="Times New Roman"/>
                      </a:endParaRPr>
                    </a:p>
                  </a:txBody>
                  <a:tcPr marL="7854" marR="7854" marT="7854" marB="0" anchor="b">
                    <a:lnL>
                      <a:noFill/>
                    </a:lnL>
                    <a:lnR>
                      <a:noFill/>
                    </a:lnR>
                    <a:lnT>
                      <a:noFill/>
                    </a:lnT>
                    <a:lnB>
                      <a:noFill/>
                    </a:lnB>
                  </a:tcPr>
                </a:tc>
                <a:tc vMerge="1">
                  <a:txBody>
                    <a:bodyPr/>
                    <a:lstStyle/>
                    <a:p>
                      <a:endParaRPr lang="en-US"/>
                    </a:p>
                  </a:txBody>
                  <a:tcPr/>
                </a:tc>
                <a:tc>
                  <a:txBody>
                    <a:bodyPr/>
                    <a:lstStyle/>
                    <a:p>
                      <a:pPr algn="ctr" fontAlgn="b"/>
                      <a:endParaRPr lang="en-US" sz="1100" b="0" i="0" u="none" strike="noStrike">
                        <a:solidFill>
                          <a:srgbClr val="000000"/>
                        </a:solidFill>
                        <a:effectLst/>
                        <a:latin typeface="Times New Roman"/>
                      </a:endParaRPr>
                    </a:p>
                  </a:txBody>
                  <a:tcPr marL="7854" marR="7854" marT="7854" marB="0">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7854" marR="7854" marT="7854" marB="0">
                    <a:lnL>
                      <a:noFill/>
                    </a:lnL>
                    <a:lnR>
                      <a:noFill/>
                    </a:lnR>
                    <a:lnT>
                      <a:noFill/>
                    </a:lnT>
                    <a:lnB>
                      <a:noFill/>
                    </a:lnB>
                  </a:tcPr>
                </a:tc>
                <a:tc>
                  <a:txBody>
                    <a:bodyPr/>
                    <a:lstStyle/>
                    <a:p>
                      <a:pPr algn="ctr" fontAlgn="t"/>
                      <a:endParaRPr lang="en-US" sz="1100" b="0" i="0" u="none" strike="noStrike">
                        <a:solidFill>
                          <a:srgbClr val="000000"/>
                        </a:solidFill>
                        <a:effectLst/>
                        <a:latin typeface="Times New Roman"/>
                      </a:endParaRPr>
                    </a:p>
                  </a:txBody>
                  <a:tcPr marL="7854" marR="7854" marT="7854" marB="0">
                    <a:lnL>
                      <a:noFill/>
                    </a:lnL>
                    <a:lnR>
                      <a:noFill/>
                    </a:lnR>
                    <a:lnT>
                      <a:noFill/>
                    </a:lnT>
                    <a:lnB>
                      <a:noFill/>
                    </a:lnB>
                  </a:tcPr>
                </a:tc>
                <a:tc>
                  <a:txBody>
                    <a:bodyPr/>
                    <a:lstStyle/>
                    <a:p>
                      <a:pPr algn="ctr" fontAlgn="b"/>
                      <a:r>
                        <a:rPr lang="en-US" sz="1100" b="0" i="0" u="none" strike="noStrike" dirty="0">
                          <a:solidFill>
                            <a:srgbClr val="000000"/>
                          </a:solidFill>
                          <a:effectLst/>
                          <a:latin typeface="Times New Roman"/>
                        </a:rPr>
                        <a:t>(0.009)</a:t>
                      </a:r>
                    </a:p>
                  </a:txBody>
                  <a:tcPr marL="7854" marR="7854" marT="7854" marB="0">
                    <a:lnL>
                      <a:noFill/>
                    </a:lnL>
                    <a:lnR>
                      <a:noFill/>
                    </a:lnR>
                    <a:lnT>
                      <a:noFill/>
                    </a:lnT>
                    <a:lnB>
                      <a:noFill/>
                    </a:lnB>
                  </a:tcPr>
                </a:tc>
                <a:tc>
                  <a:txBody>
                    <a:bodyPr/>
                    <a:lstStyle/>
                    <a:p>
                      <a:pPr algn="ctr" fontAlgn="t"/>
                      <a:endParaRPr lang="en-US" sz="1100" b="0" i="0" u="none" strike="noStrike" dirty="0">
                        <a:solidFill>
                          <a:srgbClr val="000000"/>
                        </a:solidFill>
                        <a:effectLst/>
                        <a:latin typeface="Times New Roman"/>
                      </a:endParaRPr>
                    </a:p>
                  </a:txBody>
                  <a:tcPr marL="7854" marR="7854" marT="7854" marB="0">
                    <a:lnL>
                      <a:noFill/>
                    </a:lnL>
                    <a:lnR>
                      <a:noFill/>
                    </a:lnR>
                    <a:lnT>
                      <a:noFill/>
                    </a:lnT>
                    <a:lnB>
                      <a:noFill/>
                    </a:lnB>
                  </a:tcPr>
                </a:tc>
                <a:tc>
                  <a:txBody>
                    <a:bodyPr/>
                    <a:lstStyle/>
                    <a:p>
                      <a:pPr algn="ctr" fontAlgn="t"/>
                      <a:endParaRPr lang="en-US" sz="1100" b="0" i="0" u="none" strike="noStrike" dirty="0">
                        <a:solidFill>
                          <a:srgbClr val="000000"/>
                        </a:solidFill>
                        <a:effectLst/>
                        <a:latin typeface="Times New Roman"/>
                      </a:endParaRPr>
                    </a:p>
                  </a:txBody>
                  <a:tcPr marL="7854" marR="7854" marT="7854" marB="0">
                    <a:lnL>
                      <a:noFill/>
                    </a:lnL>
                    <a:lnR>
                      <a:noFill/>
                    </a:lnR>
                    <a:lnT>
                      <a:noFill/>
                    </a:lnT>
                    <a:lnB>
                      <a:noFill/>
                    </a:lnB>
                  </a:tcPr>
                </a:tc>
                <a:tc>
                  <a:txBody>
                    <a:bodyPr/>
                    <a:lstStyle/>
                    <a:p>
                      <a:pPr algn="ctr" fontAlgn="t"/>
                      <a:r>
                        <a:rPr lang="en-US" sz="1100" b="0" i="0" u="none" strike="noStrike" dirty="0">
                          <a:solidFill>
                            <a:srgbClr val="000000"/>
                          </a:solidFill>
                          <a:effectLst/>
                          <a:latin typeface="Times New Roman"/>
                        </a:rPr>
                        <a:t>(0.008)</a:t>
                      </a:r>
                    </a:p>
                  </a:txBody>
                  <a:tcPr marL="7854" marR="7854" marT="7854" marB="0">
                    <a:lnL>
                      <a:noFill/>
                    </a:lnL>
                    <a:lnR>
                      <a:noFill/>
                    </a:lnR>
                    <a:lnT>
                      <a:noFill/>
                    </a:lnT>
                    <a:lnB>
                      <a:noFill/>
                    </a:lnB>
                  </a:tcPr>
                </a:tc>
              </a:tr>
              <a:tr h="157089">
                <a:tc>
                  <a:txBody>
                    <a:bodyPr/>
                    <a:lstStyle/>
                    <a:p>
                      <a:pPr algn="l" fontAlgn="b"/>
                      <a:endParaRPr lang="en-US" sz="1100" b="0" i="0" u="none" strike="noStrike">
                        <a:solidFill>
                          <a:srgbClr val="000000"/>
                        </a:solidFill>
                        <a:effectLst/>
                        <a:latin typeface="Times New Roman"/>
                      </a:endParaRPr>
                    </a:p>
                  </a:txBody>
                  <a:tcPr marL="7854" marR="7854" marT="7854" marB="0" anchor="b">
                    <a:lnL>
                      <a:noFill/>
                    </a:lnL>
                    <a:lnR>
                      <a:noFill/>
                    </a:lnR>
                    <a:lnT>
                      <a:noFill/>
                    </a:lnT>
                    <a:lnB>
                      <a:noFill/>
                    </a:lnB>
                  </a:tcPr>
                </a:tc>
                <a:tc rowSpan="2">
                  <a:txBody>
                    <a:bodyPr/>
                    <a:lstStyle/>
                    <a:p>
                      <a:pPr algn="l" fontAlgn="b"/>
                      <a:r>
                        <a:rPr lang="en-US" sz="1100" b="0" i="0" u="none" strike="noStrike">
                          <a:solidFill>
                            <a:srgbClr val="000000"/>
                          </a:solidFill>
                          <a:effectLst/>
                          <a:latin typeface="Times New Roman"/>
                        </a:rPr>
                        <a:t>% of surgery pats. given treatment to prevent blood clots within 24 hours</a:t>
                      </a:r>
                    </a:p>
                  </a:txBody>
                  <a:tcPr marL="7854" marR="7854" marT="7854" marB="0">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7854" marR="7854" marT="7854" marB="0">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7854" marR="7854" marT="7854" marB="0">
                    <a:lnL>
                      <a:noFill/>
                    </a:lnL>
                    <a:lnR>
                      <a:noFill/>
                    </a:lnR>
                    <a:lnT>
                      <a:noFill/>
                    </a:lnT>
                    <a:lnB>
                      <a:noFill/>
                    </a:lnB>
                  </a:tcPr>
                </a:tc>
                <a:tc>
                  <a:txBody>
                    <a:bodyPr/>
                    <a:lstStyle/>
                    <a:p>
                      <a:pPr algn="ctr" fontAlgn="t"/>
                      <a:endParaRPr lang="en-US" sz="1100" b="0" i="0" u="none" strike="noStrike">
                        <a:solidFill>
                          <a:srgbClr val="000000"/>
                        </a:solidFill>
                        <a:effectLst/>
                        <a:latin typeface="Times New Roman"/>
                      </a:endParaRPr>
                    </a:p>
                  </a:txBody>
                  <a:tcPr marL="7854" marR="7854" marT="7854" marB="0">
                    <a:lnL>
                      <a:noFill/>
                    </a:lnL>
                    <a:lnR>
                      <a:noFill/>
                    </a:lnR>
                    <a:lnT>
                      <a:noFill/>
                    </a:lnT>
                    <a:lnB>
                      <a:noFill/>
                    </a:lnB>
                  </a:tcPr>
                </a:tc>
                <a:tc>
                  <a:txBody>
                    <a:bodyPr/>
                    <a:lstStyle/>
                    <a:p>
                      <a:pPr algn="ctr" fontAlgn="t"/>
                      <a:endParaRPr lang="en-US" sz="1100" b="0" i="0" u="none" strike="noStrike">
                        <a:solidFill>
                          <a:srgbClr val="000000"/>
                        </a:solidFill>
                        <a:effectLst/>
                        <a:latin typeface="Times New Roman"/>
                      </a:endParaRPr>
                    </a:p>
                  </a:txBody>
                  <a:tcPr marL="7854" marR="7854" marT="7854" marB="0">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-0.040***</a:t>
                      </a:r>
                    </a:p>
                  </a:txBody>
                  <a:tcPr marL="7854" marR="7854" marT="7854" marB="0">
                    <a:lnL>
                      <a:noFill/>
                    </a:lnL>
                    <a:lnR>
                      <a:noFill/>
                    </a:lnR>
                    <a:lnT>
                      <a:noFill/>
                    </a:lnT>
                    <a:lnB>
                      <a:noFill/>
                    </a:lnB>
                  </a:tcPr>
                </a:tc>
                <a:tc>
                  <a:txBody>
                    <a:bodyPr/>
                    <a:lstStyle/>
                    <a:p>
                      <a:pPr algn="ctr" fontAlgn="t"/>
                      <a:endParaRPr lang="en-US" sz="1100" b="0" i="0" u="none" strike="noStrike">
                        <a:solidFill>
                          <a:srgbClr val="000000"/>
                        </a:solidFill>
                        <a:effectLst/>
                        <a:latin typeface="Times New Roman"/>
                      </a:endParaRPr>
                    </a:p>
                  </a:txBody>
                  <a:tcPr marL="7854" marR="7854" marT="7854" marB="0">
                    <a:lnL>
                      <a:noFill/>
                    </a:lnL>
                    <a:lnR>
                      <a:noFill/>
                    </a:lnR>
                    <a:lnT>
                      <a:noFill/>
                    </a:lnT>
                    <a:lnB>
                      <a:noFill/>
                    </a:lnB>
                  </a:tcPr>
                </a:tc>
                <a:tc>
                  <a:txBody>
                    <a:bodyPr/>
                    <a:lstStyle/>
                    <a:p>
                      <a:pPr algn="ctr" fontAlgn="t"/>
                      <a:r>
                        <a:rPr lang="en-US" sz="1100" b="0" i="0" u="none" strike="noStrike">
                          <a:solidFill>
                            <a:srgbClr val="000000"/>
                          </a:solidFill>
                          <a:effectLst/>
                          <a:latin typeface="Times New Roman"/>
                        </a:rPr>
                        <a:t>-0.031***</a:t>
                      </a:r>
                    </a:p>
                  </a:txBody>
                  <a:tcPr marL="7854" marR="7854" marT="7854" marB="0">
                    <a:lnL>
                      <a:noFill/>
                    </a:lnL>
                    <a:lnR>
                      <a:noFill/>
                    </a:lnR>
                    <a:lnT>
                      <a:noFill/>
                    </a:lnT>
                    <a:lnB>
                      <a:noFill/>
                    </a:lnB>
                  </a:tcPr>
                </a:tc>
              </a:tr>
              <a:tr h="280035">
                <a:tc>
                  <a:txBody>
                    <a:bodyPr/>
                    <a:lstStyle/>
                    <a:p>
                      <a:pPr algn="l" fontAlgn="b"/>
                      <a:endParaRPr lang="en-US" sz="1100" b="0" i="0" u="none" strike="noStrike">
                        <a:solidFill>
                          <a:srgbClr val="000000"/>
                        </a:solidFill>
                        <a:effectLst/>
                        <a:latin typeface="Times New Roman"/>
                      </a:endParaRPr>
                    </a:p>
                  </a:txBody>
                  <a:tcPr marL="7854" marR="7854" marT="7854" marB="0" anchor="b">
                    <a:lnL>
                      <a:noFill/>
                    </a:lnL>
                    <a:lnR>
                      <a:noFill/>
                    </a:lnR>
                    <a:lnT>
                      <a:noFill/>
                    </a:lnT>
                    <a:lnB>
                      <a:noFill/>
                    </a:lnB>
                  </a:tcPr>
                </a:tc>
                <a:tc vMerge="1">
                  <a:txBody>
                    <a:bodyPr/>
                    <a:lstStyle/>
                    <a:p>
                      <a:endParaRPr lang="en-US"/>
                    </a:p>
                  </a:txBody>
                  <a:tcPr/>
                </a:tc>
                <a:tc>
                  <a:txBody>
                    <a:bodyPr/>
                    <a:lstStyle/>
                    <a:p>
                      <a:pPr algn="ctr" fontAlgn="b"/>
                      <a:endParaRPr lang="en-US" sz="1100" b="0" i="0" u="none" strike="noStrike">
                        <a:solidFill>
                          <a:srgbClr val="000000"/>
                        </a:solidFill>
                        <a:effectLst/>
                        <a:latin typeface="Times New Roman"/>
                      </a:endParaRPr>
                    </a:p>
                  </a:txBody>
                  <a:tcPr marL="7854" marR="7854" marT="7854" marB="0">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7854" marR="7854" marT="7854" marB="0">
                    <a:lnL>
                      <a:noFill/>
                    </a:lnL>
                    <a:lnR>
                      <a:noFill/>
                    </a:lnR>
                    <a:lnT>
                      <a:noFill/>
                    </a:lnT>
                    <a:lnB>
                      <a:noFill/>
                    </a:lnB>
                  </a:tcPr>
                </a:tc>
                <a:tc>
                  <a:txBody>
                    <a:bodyPr/>
                    <a:lstStyle/>
                    <a:p>
                      <a:pPr algn="ctr" fontAlgn="t"/>
                      <a:endParaRPr lang="en-US" sz="1100" b="0" i="0" u="none" strike="noStrike" dirty="0">
                        <a:solidFill>
                          <a:srgbClr val="000000"/>
                        </a:solidFill>
                        <a:effectLst/>
                        <a:latin typeface="Times New Roman"/>
                      </a:endParaRPr>
                    </a:p>
                  </a:txBody>
                  <a:tcPr marL="7854" marR="7854" marT="7854" marB="0">
                    <a:lnL>
                      <a:noFill/>
                    </a:lnL>
                    <a:lnR>
                      <a:noFill/>
                    </a:lnR>
                    <a:lnT>
                      <a:noFill/>
                    </a:lnT>
                    <a:lnB>
                      <a:noFill/>
                    </a:lnB>
                  </a:tcPr>
                </a:tc>
                <a:tc>
                  <a:txBody>
                    <a:bodyPr/>
                    <a:lstStyle/>
                    <a:p>
                      <a:pPr algn="ctr" fontAlgn="t"/>
                      <a:endParaRPr lang="en-US" sz="1100" b="0" i="0" u="none" strike="noStrike">
                        <a:solidFill>
                          <a:srgbClr val="000000"/>
                        </a:solidFill>
                        <a:effectLst/>
                        <a:latin typeface="Times New Roman"/>
                      </a:endParaRPr>
                    </a:p>
                  </a:txBody>
                  <a:tcPr marL="7854" marR="7854" marT="7854" marB="0">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(0.010)</a:t>
                      </a:r>
                    </a:p>
                  </a:txBody>
                  <a:tcPr marL="7854" marR="7854" marT="7854" marB="0">
                    <a:lnL>
                      <a:noFill/>
                    </a:lnL>
                    <a:lnR>
                      <a:noFill/>
                    </a:lnR>
                    <a:lnT>
                      <a:noFill/>
                    </a:lnT>
                    <a:lnB>
                      <a:noFill/>
                    </a:lnB>
                  </a:tcPr>
                </a:tc>
                <a:tc>
                  <a:txBody>
                    <a:bodyPr/>
                    <a:lstStyle/>
                    <a:p>
                      <a:pPr algn="ctr" fontAlgn="t"/>
                      <a:endParaRPr lang="en-US" sz="1100" b="0" i="0" u="none" strike="noStrike">
                        <a:solidFill>
                          <a:srgbClr val="000000"/>
                        </a:solidFill>
                        <a:effectLst/>
                        <a:latin typeface="Times New Roman"/>
                      </a:endParaRPr>
                    </a:p>
                  </a:txBody>
                  <a:tcPr marL="7854" marR="7854" marT="7854" marB="0">
                    <a:lnL>
                      <a:noFill/>
                    </a:lnL>
                    <a:lnR>
                      <a:noFill/>
                    </a:lnR>
                    <a:lnT>
                      <a:noFill/>
                    </a:lnT>
                    <a:lnB>
                      <a:noFill/>
                    </a:lnB>
                  </a:tcPr>
                </a:tc>
                <a:tc>
                  <a:txBody>
                    <a:bodyPr/>
                    <a:lstStyle/>
                    <a:p>
                      <a:pPr algn="ctr" fontAlgn="t"/>
                      <a:r>
                        <a:rPr lang="en-US" sz="1100" b="0" i="0" u="none" strike="noStrike" dirty="0">
                          <a:solidFill>
                            <a:srgbClr val="000000"/>
                          </a:solidFill>
                          <a:effectLst/>
                          <a:latin typeface="Times New Roman"/>
                        </a:rPr>
                        <a:t>(0.009)</a:t>
                      </a:r>
                    </a:p>
                  </a:txBody>
                  <a:tcPr marL="7854" marR="7854" marT="7854" marB="0">
                    <a:lnL>
                      <a:noFill/>
                    </a:lnL>
                    <a:lnR>
                      <a:noFill/>
                    </a:lnR>
                    <a:lnT>
                      <a:noFill/>
                    </a:lnT>
                    <a:lnB>
                      <a:noFill/>
                    </a:lnB>
                  </a:tcPr>
                </a:tc>
              </a:tr>
              <a:tr h="157089">
                <a:tc>
                  <a:txBody>
                    <a:bodyPr/>
                    <a:lstStyle/>
                    <a:p>
                      <a:pPr algn="l" fontAlgn="b"/>
                      <a:endParaRPr lang="en-US" sz="1100" b="0" i="0" u="none" strike="noStrike">
                        <a:solidFill>
                          <a:srgbClr val="000000"/>
                        </a:solidFill>
                        <a:effectLst/>
                        <a:latin typeface="Times New Roman"/>
                      </a:endParaRPr>
                    </a:p>
                  </a:txBody>
                  <a:tcPr marL="7854" marR="7854" marT="7854" marB="0" anchor="b">
                    <a:lnL>
                      <a:noFill/>
                    </a:lnL>
                    <a:lnR>
                      <a:noFill/>
                    </a:lnR>
                    <a:lnT>
                      <a:noFill/>
                    </a:lnT>
                    <a:lnB>
                      <a:noFill/>
                    </a:lnB>
                  </a:tcPr>
                </a:tc>
                <a:tc rowSpan="2">
                  <a:txBody>
                    <a:bodyPr/>
                    <a:lstStyle/>
                    <a:p>
                      <a:pPr algn="l" fontAlgn="b"/>
                      <a:r>
                        <a:rPr lang="en-US" sz="1100" b="0" i="0" u="none" strike="noStrike">
                          <a:solidFill>
                            <a:srgbClr val="000000"/>
                          </a:solidFill>
                          <a:effectLst/>
                          <a:latin typeface="Times New Roman"/>
                        </a:rPr>
                        <a:t>30-day death rate for heart attack patients</a:t>
                      </a:r>
                    </a:p>
                  </a:txBody>
                  <a:tcPr marL="7854" marR="7854" marT="7854"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ctr" fontAlgn="t"/>
                      <a:endParaRPr lang="en-US" sz="1100" b="0" i="0" u="none" strike="noStrike">
                        <a:solidFill>
                          <a:srgbClr val="000000"/>
                        </a:solidFill>
                        <a:effectLst/>
                        <a:latin typeface="Times New Roman"/>
                      </a:endParaRPr>
                    </a:p>
                  </a:txBody>
                  <a:tcPr marL="7854" marR="7854" marT="7854" marB="0">
                    <a:lnL>
                      <a:noFill/>
                    </a:lnL>
                    <a:lnR>
                      <a:noFill/>
                    </a:lnR>
                    <a:lnT>
                      <a:noFill/>
                    </a:lnT>
                    <a:lnB>
                      <a:noFill/>
                    </a:lnB>
                  </a:tcPr>
                </a:tc>
                <a:tc>
                  <a:txBody>
                    <a:bodyPr/>
                    <a:lstStyle/>
                    <a:p>
                      <a:pPr algn="ctr" fontAlgn="t"/>
                      <a:endParaRPr lang="en-US" sz="1100" b="0" i="0" u="none" strike="noStrike">
                        <a:solidFill>
                          <a:srgbClr val="000000"/>
                        </a:solidFill>
                        <a:effectLst/>
                        <a:latin typeface="Times New Roman"/>
                      </a:endParaRPr>
                    </a:p>
                  </a:txBody>
                  <a:tcPr marL="7854" marR="7854" marT="7854" marB="0">
                    <a:lnL>
                      <a:noFill/>
                    </a:lnL>
                    <a:lnR>
                      <a:noFill/>
                    </a:lnR>
                    <a:lnT>
                      <a:noFill/>
                    </a:lnT>
                    <a:lnB>
                      <a:noFill/>
                    </a:lnB>
                  </a:tcPr>
                </a:tc>
                <a:tc>
                  <a:txBody>
                    <a:bodyPr/>
                    <a:lstStyle/>
                    <a:p>
                      <a:pPr algn="ctr" fontAlgn="t"/>
                      <a:endParaRPr lang="en-US" sz="1100" b="0" i="0" u="none" strike="noStrike">
                        <a:solidFill>
                          <a:srgbClr val="000000"/>
                        </a:solidFill>
                        <a:effectLst/>
                        <a:latin typeface="Times New Roman"/>
                      </a:endParaRPr>
                    </a:p>
                  </a:txBody>
                  <a:tcPr marL="7854" marR="7854" marT="7854" marB="0">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-0.010</a:t>
                      </a:r>
                    </a:p>
                  </a:txBody>
                  <a:tcPr marL="7854" marR="7854" marT="7854" marB="0" anchor="b">
                    <a:lnL>
                      <a:noFill/>
                    </a:lnL>
                    <a:lnR>
                      <a:noFill/>
                    </a:lnR>
                    <a:lnT>
                      <a:noFill/>
                    </a:lnT>
                    <a:lnB>
                      <a:noFill/>
                    </a:lnB>
                  </a:tcPr>
                </a:tc>
                <a:tc>
                  <a:txBody>
                    <a:bodyPr/>
                    <a:lstStyle/>
                    <a:p>
                      <a:pPr algn="ctr" fontAlgn="t"/>
                      <a:r>
                        <a:rPr lang="en-US" sz="1100" b="0" i="0" u="none" strike="noStrike">
                          <a:solidFill>
                            <a:srgbClr val="000000"/>
                          </a:solidFill>
                          <a:effectLst/>
                          <a:latin typeface="Times New Roman"/>
                        </a:rPr>
                        <a:t>-0.007</a:t>
                      </a:r>
                    </a:p>
                  </a:txBody>
                  <a:tcPr marL="7854" marR="7854" marT="7854" marB="0">
                    <a:lnL>
                      <a:noFill/>
                    </a:lnL>
                    <a:lnR>
                      <a:noFill/>
                    </a:lnR>
                    <a:lnT>
                      <a:noFill/>
                    </a:lnT>
                    <a:lnB>
                      <a:noFill/>
                    </a:lnB>
                  </a:tcPr>
                </a:tc>
              </a:tr>
              <a:tr h="157089">
                <a:tc>
                  <a:txBody>
                    <a:bodyPr/>
                    <a:lstStyle/>
                    <a:p>
                      <a:pPr algn="l" fontAlgn="b"/>
                      <a:endParaRPr lang="en-US" sz="1100" b="0" i="0" u="none" strike="noStrike">
                        <a:solidFill>
                          <a:srgbClr val="000000"/>
                        </a:solidFill>
                        <a:effectLst/>
                        <a:latin typeface="Times New Roman"/>
                      </a:endParaRPr>
                    </a:p>
                  </a:txBody>
                  <a:tcPr marL="7854" marR="7854" marT="7854" marB="0" anchor="b">
                    <a:lnL>
                      <a:noFill/>
                    </a:lnL>
                    <a:lnR>
                      <a:noFill/>
                    </a:lnR>
                    <a:lnT>
                      <a:noFill/>
                    </a:lnT>
                    <a:lnB>
                      <a:noFill/>
                    </a:lnB>
                  </a:tcPr>
                </a:tc>
                <a:tc vMerge="1">
                  <a:txBody>
                    <a:bodyPr/>
                    <a:lstStyle/>
                    <a:p>
                      <a:endParaRPr lang="en-US"/>
                    </a:p>
                  </a:txBody>
                  <a:tcPr/>
                </a:tc>
                <a:tc>
                  <a:txBody>
                    <a:bodyPr/>
                    <a:lstStyle/>
                    <a:p>
                      <a:pPr algn="ctr" fontAlgn="b"/>
                      <a:endParaRPr lang="en-US" sz="1100" b="0"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ctr" fontAlgn="t"/>
                      <a:endParaRPr lang="en-US" sz="1100" b="0" i="0" u="none" strike="noStrike">
                        <a:solidFill>
                          <a:srgbClr val="000000"/>
                        </a:solidFill>
                        <a:effectLst/>
                        <a:latin typeface="Times New Roman"/>
                      </a:endParaRPr>
                    </a:p>
                  </a:txBody>
                  <a:tcPr marL="7854" marR="7854" marT="7854" marB="0">
                    <a:lnL>
                      <a:noFill/>
                    </a:lnL>
                    <a:lnR>
                      <a:noFill/>
                    </a:lnR>
                    <a:lnT>
                      <a:noFill/>
                    </a:lnT>
                    <a:lnB>
                      <a:noFill/>
                    </a:lnB>
                  </a:tcPr>
                </a:tc>
                <a:tc>
                  <a:txBody>
                    <a:bodyPr/>
                    <a:lstStyle/>
                    <a:p>
                      <a:pPr algn="ctr" fontAlgn="t"/>
                      <a:endParaRPr lang="en-US" sz="1100" b="0" i="0" u="none" strike="noStrike">
                        <a:solidFill>
                          <a:srgbClr val="000000"/>
                        </a:solidFill>
                        <a:effectLst/>
                        <a:latin typeface="Times New Roman"/>
                      </a:endParaRPr>
                    </a:p>
                  </a:txBody>
                  <a:tcPr marL="7854" marR="7854" marT="7854" marB="0">
                    <a:lnL>
                      <a:noFill/>
                    </a:lnL>
                    <a:lnR>
                      <a:noFill/>
                    </a:lnR>
                    <a:lnT>
                      <a:noFill/>
                    </a:lnT>
                    <a:lnB>
                      <a:noFill/>
                    </a:lnB>
                  </a:tcPr>
                </a:tc>
                <a:tc>
                  <a:txBody>
                    <a:bodyPr/>
                    <a:lstStyle/>
                    <a:p>
                      <a:pPr algn="ctr" fontAlgn="t"/>
                      <a:endParaRPr lang="en-US" sz="1100" b="0" i="0" u="none" strike="noStrike">
                        <a:solidFill>
                          <a:srgbClr val="000000"/>
                        </a:solidFill>
                        <a:effectLst/>
                        <a:latin typeface="Times New Roman"/>
                      </a:endParaRPr>
                    </a:p>
                  </a:txBody>
                  <a:tcPr marL="7854" marR="7854" marT="7854" marB="0">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(0.010)</a:t>
                      </a:r>
                    </a:p>
                  </a:txBody>
                  <a:tcPr marL="7854" marR="7854" marT="7854" marB="0" anchor="b">
                    <a:lnL>
                      <a:noFill/>
                    </a:lnL>
                    <a:lnR>
                      <a:noFill/>
                    </a:lnR>
                    <a:lnT>
                      <a:noFill/>
                    </a:lnT>
                    <a:lnB>
                      <a:noFill/>
                    </a:lnB>
                  </a:tcPr>
                </a:tc>
                <a:tc>
                  <a:txBody>
                    <a:bodyPr/>
                    <a:lstStyle/>
                    <a:p>
                      <a:pPr algn="ctr" fontAlgn="t"/>
                      <a:r>
                        <a:rPr lang="en-US" sz="1100" b="0" i="0" u="none" strike="noStrike">
                          <a:solidFill>
                            <a:srgbClr val="000000"/>
                          </a:solidFill>
                          <a:effectLst/>
                          <a:latin typeface="Times New Roman"/>
                        </a:rPr>
                        <a:t>(0.010)</a:t>
                      </a:r>
                    </a:p>
                  </a:txBody>
                  <a:tcPr marL="7854" marR="7854" marT="7854" marB="0">
                    <a:lnL>
                      <a:noFill/>
                    </a:lnL>
                    <a:lnR>
                      <a:noFill/>
                    </a:lnR>
                    <a:lnT>
                      <a:noFill/>
                    </a:lnT>
                    <a:lnB>
                      <a:noFill/>
                    </a:lnB>
                  </a:tcPr>
                </a:tc>
              </a:tr>
              <a:tr h="157089">
                <a:tc gridSpan="2">
                  <a:txBody>
                    <a:bodyPr/>
                    <a:lstStyle/>
                    <a:p>
                      <a:pPr algn="l" fontAlgn="b"/>
                      <a:r>
                        <a:rPr lang="en-US" sz="1100" b="1" i="0" u="none" strike="noStrike">
                          <a:solidFill>
                            <a:srgbClr val="000000"/>
                          </a:solidFill>
                          <a:effectLst/>
                          <a:latin typeface="Times New Roman"/>
                        </a:rPr>
                        <a:t>Other Characteristics</a:t>
                      </a:r>
                    </a:p>
                  </a:txBody>
                  <a:tcPr marL="7854" marR="7854" marT="7854" marB="0" anchor="b">
                    <a:lnL>
                      <a:noFill/>
                    </a:lnL>
                    <a:lnR>
                      <a:noFill/>
                    </a:lnR>
                    <a:lnT>
                      <a:noFill/>
                    </a:lnT>
                    <a:lnB>
                      <a:noFill/>
                    </a:lnB>
                  </a:tcPr>
                </a:tc>
                <a:tc hMerge="1">
                  <a:txBody>
                    <a:bodyPr/>
                    <a:lstStyle/>
                    <a:p>
                      <a:endParaRPr lang="en-US"/>
                    </a:p>
                  </a:txBody>
                  <a:tcPr/>
                </a:tc>
                <a:tc>
                  <a:txBody>
                    <a:bodyPr/>
                    <a:lstStyle/>
                    <a:p>
                      <a:pPr algn="ctr" fontAlgn="b"/>
                      <a:endParaRPr lang="en-US" sz="1100" b="0"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7854" marR="7854" marT="7854" marB="0" anchor="b">
                    <a:lnL>
                      <a:noFill/>
                    </a:lnL>
                    <a:lnR>
                      <a:noFill/>
                    </a:lnR>
                    <a:lnT>
                      <a:noFill/>
                    </a:lnT>
                    <a:lnB>
                      <a:noFill/>
                    </a:lnB>
                  </a:tcPr>
                </a:tc>
              </a:tr>
              <a:tr h="157089">
                <a:tc>
                  <a:txBody>
                    <a:bodyPr/>
                    <a:lstStyle/>
                    <a:p>
                      <a:pPr algn="l" fontAlgn="b"/>
                      <a:endParaRPr lang="en-US" sz="1100" b="1"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l" fontAlgn="b"/>
                      <a:r>
                        <a:rPr lang="en-US" sz="1100" b="0" i="0" u="none" strike="noStrike">
                          <a:solidFill>
                            <a:srgbClr val="000000"/>
                          </a:solidFill>
                          <a:effectLst/>
                          <a:latin typeface="Times New Roman"/>
                        </a:rPr>
                        <a:t>Monopoly</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0.135***</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0.132***</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0.134***</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0.134***</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0.132***</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0.133***</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0.134***</a:t>
                      </a:r>
                    </a:p>
                  </a:txBody>
                  <a:tcPr marL="7854" marR="7854" marT="7854" marB="0" anchor="b">
                    <a:lnL>
                      <a:noFill/>
                    </a:lnL>
                    <a:lnR>
                      <a:noFill/>
                    </a:lnR>
                    <a:lnT>
                      <a:noFill/>
                    </a:lnT>
                    <a:lnB>
                      <a:noFill/>
                    </a:lnB>
                  </a:tcPr>
                </a:tc>
              </a:tr>
              <a:tr h="157089">
                <a:tc>
                  <a:txBody>
                    <a:bodyPr/>
                    <a:lstStyle/>
                    <a:p>
                      <a:pPr algn="l" fontAlgn="b"/>
                      <a:endParaRPr lang="en-US" sz="1100" b="1"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l" fontAlgn="b"/>
                      <a:endParaRPr lang="en-US" sz="1100" b="0"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(0.026)</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(0.026)</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(0.026)</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(0.026)</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(0.026)</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(0.026)</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(0.026)</a:t>
                      </a:r>
                    </a:p>
                  </a:txBody>
                  <a:tcPr marL="7854" marR="7854" marT="7854" marB="0" anchor="b">
                    <a:lnL>
                      <a:noFill/>
                    </a:lnL>
                    <a:lnR>
                      <a:noFill/>
                    </a:lnR>
                    <a:lnT>
                      <a:noFill/>
                    </a:lnT>
                    <a:lnB>
                      <a:noFill/>
                    </a:lnB>
                  </a:tcPr>
                </a:tc>
              </a:tr>
              <a:tr h="157089">
                <a:tc>
                  <a:txBody>
                    <a:bodyPr/>
                    <a:lstStyle/>
                    <a:p>
                      <a:pPr algn="l" fontAlgn="b"/>
                      <a:endParaRPr lang="en-US" sz="1100" b="1"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l" fontAlgn="b"/>
                      <a:r>
                        <a:rPr lang="en-US" sz="1100" b="0" i="0" u="none" strike="noStrike">
                          <a:solidFill>
                            <a:srgbClr val="000000"/>
                          </a:solidFill>
                          <a:effectLst/>
                          <a:latin typeface="Times New Roman"/>
                        </a:rPr>
                        <a:t>Duopoly</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0.076***</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0.073***</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0.073***</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0.074***</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0.074***</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0.073***</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0.074***</a:t>
                      </a:r>
                    </a:p>
                  </a:txBody>
                  <a:tcPr marL="7854" marR="7854" marT="7854" marB="0" anchor="b">
                    <a:lnL>
                      <a:noFill/>
                    </a:lnL>
                    <a:lnR>
                      <a:noFill/>
                    </a:lnR>
                    <a:lnT>
                      <a:noFill/>
                    </a:lnT>
                    <a:lnB>
                      <a:noFill/>
                    </a:lnB>
                  </a:tcPr>
                </a:tc>
              </a:tr>
              <a:tr h="157089">
                <a:tc>
                  <a:txBody>
                    <a:bodyPr/>
                    <a:lstStyle/>
                    <a:p>
                      <a:pPr algn="l" fontAlgn="b"/>
                      <a:endParaRPr lang="en-US" sz="1100" b="1"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l" fontAlgn="b"/>
                      <a:endParaRPr lang="en-US" sz="1100" b="0"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(0.025)</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(0.025)</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(0.025)</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(0.025)</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(0.025)</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(0.025)</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(0.025)</a:t>
                      </a:r>
                    </a:p>
                  </a:txBody>
                  <a:tcPr marL="7854" marR="7854" marT="7854" marB="0" anchor="b">
                    <a:lnL>
                      <a:noFill/>
                    </a:lnL>
                    <a:lnR>
                      <a:noFill/>
                    </a:lnR>
                    <a:lnT>
                      <a:noFill/>
                    </a:lnT>
                    <a:lnB>
                      <a:noFill/>
                    </a:lnB>
                  </a:tcPr>
                </a:tc>
              </a:tr>
              <a:tr h="157089">
                <a:tc>
                  <a:txBody>
                    <a:bodyPr/>
                    <a:lstStyle/>
                    <a:p>
                      <a:pPr algn="l" fontAlgn="b"/>
                      <a:endParaRPr lang="en-US" sz="1100" b="1"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l" fontAlgn="b"/>
                      <a:r>
                        <a:rPr lang="en-US" sz="1100" b="0" i="0" u="none" strike="noStrike" dirty="0" err="1">
                          <a:solidFill>
                            <a:srgbClr val="000000"/>
                          </a:solidFill>
                          <a:effectLst/>
                          <a:latin typeface="Times New Roman"/>
                        </a:rPr>
                        <a:t>Triopoly</a:t>
                      </a:r>
                      <a:endParaRPr lang="en-US" sz="1100" b="0" i="0" u="none" strike="noStrike" dirty="0">
                        <a:solidFill>
                          <a:srgbClr val="000000"/>
                        </a:solidFill>
                        <a:effectLst/>
                        <a:latin typeface="Times New Roman"/>
                      </a:endParaRP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0.043</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0.041</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0.041</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0.041</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0.042</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0.041</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0.041</a:t>
                      </a:r>
                    </a:p>
                  </a:txBody>
                  <a:tcPr marL="7854" marR="7854" marT="7854" marB="0" anchor="b">
                    <a:lnL>
                      <a:noFill/>
                    </a:lnL>
                    <a:lnR>
                      <a:noFill/>
                    </a:lnR>
                    <a:lnT>
                      <a:noFill/>
                    </a:lnT>
                    <a:lnB>
                      <a:noFill/>
                    </a:lnB>
                  </a:tcPr>
                </a:tc>
              </a:tr>
              <a:tr h="157089">
                <a:tc>
                  <a:txBody>
                    <a:bodyPr/>
                    <a:lstStyle/>
                    <a:p>
                      <a:pPr algn="l" fontAlgn="b"/>
                      <a:endParaRPr lang="en-US" sz="1100" b="1"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l" fontAlgn="b"/>
                      <a:endParaRPr lang="en-US" sz="1100" b="0"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(0.028)</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(0.028)</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(0.028)</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(0.028)</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(0.028)</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(0.028)</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(0.028)</a:t>
                      </a:r>
                    </a:p>
                  </a:txBody>
                  <a:tcPr marL="7854" marR="7854" marT="7854" marB="0" anchor="b">
                    <a:lnL>
                      <a:noFill/>
                    </a:lnL>
                    <a:lnR>
                      <a:noFill/>
                    </a:lnR>
                    <a:lnT>
                      <a:noFill/>
                    </a:lnT>
                    <a:lnB>
                      <a:noFill/>
                    </a:lnB>
                  </a:tcPr>
                </a:tc>
              </a:tr>
              <a:tr h="157089">
                <a:tc>
                  <a:txBody>
                    <a:bodyPr/>
                    <a:lstStyle/>
                    <a:p>
                      <a:pPr algn="l" fontAlgn="b"/>
                      <a:endParaRPr lang="en-US" sz="1100" b="1"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l" fontAlgn="b"/>
                      <a:r>
                        <a:rPr lang="en-US" sz="1100" b="0" i="0" u="none" strike="noStrike">
                          <a:solidFill>
                            <a:srgbClr val="000000"/>
                          </a:solidFill>
                          <a:effectLst/>
                          <a:latin typeface="Times New Roman"/>
                        </a:rPr>
                        <a:t>Ln Insurer HHI</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-0.327</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-0.336</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-0.352</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-0.332</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-0.346</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-0.338</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-0.357</a:t>
                      </a:r>
                    </a:p>
                  </a:txBody>
                  <a:tcPr marL="7854" marR="7854" marT="7854" marB="0" anchor="b">
                    <a:lnL>
                      <a:noFill/>
                    </a:lnL>
                    <a:lnR>
                      <a:noFill/>
                    </a:lnR>
                    <a:lnT>
                      <a:noFill/>
                    </a:lnT>
                    <a:lnB>
                      <a:noFill/>
                    </a:lnB>
                  </a:tcPr>
                </a:tc>
              </a:tr>
              <a:tr h="157089">
                <a:tc>
                  <a:txBody>
                    <a:bodyPr/>
                    <a:lstStyle/>
                    <a:p>
                      <a:pPr algn="l" fontAlgn="b"/>
                      <a:endParaRPr lang="en-US" sz="1100" b="1"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l" fontAlgn="b"/>
                      <a:endParaRPr lang="en-US" sz="1100" b="0"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(0.329)</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(0.327)</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(0.317)</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(0.326)</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(0.329)</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(0.327)</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(0.319)</a:t>
                      </a:r>
                    </a:p>
                  </a:txBody>
                  <a:tcPr marL="7854" marR="7854" marT="7854" marB="0" anchor="b">
                    <a:lnL>
                      <a:noFill/>
                    </a:lnL>
                    <a:lnR>
                      <a:noFill/>
                    </a:lnR>
                    <a:lnT>
                      <a:noFill/>
                    </a:lnT>
                    <a:lnB>
                      <a:noFill/>
                    </a:lnB>
                  </a:tcPr>
                </a:tc>
              </a:tr>
              <a:tr h="157089">
                <a:tc>
                  <a:txBody>
                    <a:bodyPr/>
                    <a:lstStyle/>
                    <a:p>
                      <a:pPr algn="l" fontAlgn="b"/>
                      <a:endParaRPr lang="en-US" sz="1100" b="1"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l" fontAlgn="b"/>
                      <a:r>
                        <a:rPr lang="en-US" sz="1100" b="0" i="0" u="none" strike="noStrike">
                          <a:solidFill>
                            <a:srgbClr val="000000"/>
                          </a:solidFill>
                          <a:effectLst/>
                          <a:latin typeface="Times New Roman"/>
                        </a:rPr>
                        <a:t>Ln Share HCCI</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-0.143***</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-0.144***</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-0.145***</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-0.144***</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-0.144***</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-0.144***</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-0.144***</a:t>
                      </a:r>
                    </a:p>
                  </a:txBody>
                  <a:tcPr marL="7854" marR="7854" marT="7854" marB="0" anchor="b">
                    <a:lnL>
                      <a:noFill/>
                    </a:lnL>
                    <a:lnR>
                      <a:noFill/>
                    </a:lnR>
                    <a:lnT>
                      <a:noFill/>
                    </a:lnT>
                    <a:lnB>
                      <a:noFill/>
                    </a:lnB>
                  </a:tcPr>
                </a:tc>
              </a:tr>
              <a:tr h="157089">
                <a:tc>
                  <a:txBody>
                    <a:bodyPr/>
                    <a:lstStyle/>
                    <a:p>
                      <a:pPr algn="l" fontAlgn="b"/>
                      <a:endParaRPr lang="en-US" sz="1100" b="1"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l" fontAlgn="b"/>
                      <a:endParaRPr lang="en-US" sz="1100" b="0"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(0.033)</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(0.033)</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(0.033)</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(0.033)</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(0.033)</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(0.033)</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(0.033)</a:t>
                      </a:r>
                    </a:p>
                  </a:txBody>
                  <a:tcPr marL="7854" marR="7854" marT="7854" marB="0" anchor="b">
                    <a:lnL>
                      <a:noFill/>
                    </a:lnL>
                    <a:lnR>
                      <a:noFill/>
                    </a:lnR>
                    <a:lnT>
                      <a:noFill/>
                    </a:lnT>
                    <a:lnB>
                      <a:noFill/>
                    </a:lnB>
                  </a:tcPr>
                </a:tc>
              </a:tr>
              <a:tr h="157089">
                <a:tc>
                  <a:txBody>
                    <a:bodyPr/>
                    <a:lstStyle/>
                    <a:p>
                      <a:pPr algn="l" fontAlgn="b"/>
                      <a:endParaRPr lang="en-US" sz="1100" b="1" i="0" u="none" strike="noStrike" dirty="0">
                        <a:solidFill>
                          <a:srgbClr val="000000"/>
                        </a:solidFill>
                        <a:effectLst/>
                        <a:latin typeface="Times New Roman"/>
                      </a:endParaRPr>
                    </a:p>
                  </a:txBody>
                  <a:tcPr marL="7854" marR="7854" marT="7854" marB="0" anchor="b">
                    <a:lnL>
                      <a:noFill/>
                    </a:lnL>
                    <a:lnR>
                      <a:noFill/>
                    </a:lnR>
                    <a:lnT>
                      <a:noFill/>
                    </a:lnT>
                    <a:lnB>
                      <a:noFill/>
                    </a:lnB>
                  </a:tcPr>
                </a:tc>
                <a:tc rowSpan="2">
                  <a:txBody>
                    <a:bodyPr/>
                    <a:lstStyle/>
                    <a:p>
                      <a:pPr algn="l" fontAlgn="t"/>
                      <a:r>
                        <a:rPr lang="en-US" sz="1100" b="0" i="0" u="none" strike="noStrike">
                          <a:solidFill>
                            <a:srgbClr val="000000"/>
                          </a:solidFill>
                          <a:effectLst/>
                          <a:latin typeface="Times New Roman"/>
                        </a:rPr>
                        <a:t>Ranked in US News &amp; World Reports</a:t>
                      </a:r>
                    </a:p>
                  </a:txBody>
                  <a:tcPr marL="7854" marR="7854" marT="7854" marB="0">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0.139***</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0.137***</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0.137***</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0.134***</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0.138***</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0.133***</a:t>
                      </a:r>
                    </a:p>
                  </a:txBody>
                  <a:tcPr marL="7854" marR="7854" marT="7854" marB="0" anchor="b">
                    <a:lnL>
                      <a:noFill/>
                    </a:lnL>
                    <a:lnR>
                      <a:noFill/>
                    </a:lnR>
                    <a:lnT>
                      <a:noFill/>
                    </a:lnT>
                    <a:lnB>
                      <a:noFill/>
                    </a:lnB>
                  </a:tcPr>
                </a:tc>
              </a:tr>
              <a:tr h="157089">
                <a:tc>
                  <a:txBody>
                    <a:bodyPr/>
                    <a:lstStyle/>
                    <a:p>
                      <a:pPr algn="l" fontAlgn="b"/>
                      <a:endParaRPr lang="en-US" sz="1100" b="1" i="0" u="none" strike="noStrike">
                        <a:solidFill>
                          <a:srgbClr val="000000"/>
                        </a:solidFill>
                        <a:effectLst/>
                        <a:latin typeface="Times New Roman"/>
                      </a:endParaRPr>
                    </a:p>
                  </a:txBody>
                  <a:tcPr marL="7854" marR="7854" marT="7854" marB="0" anchor="b">
                    <a:lnL>
                      <a:noFill/>
                    </a:lnL>
                    <a:lnR>
                      <a:noFill/>
                    </a:lnR>
                    <a:lnT>
                      <a:noFill/>
                    </a:lnT>
                    <a:lnB>
                      <a:noFill/>
                    </a:lnB>
                  </a:tcPr>
                </a:tc>
                <a:tc vMerge="1">
                  <a:txBody>
                    <a:bodyPr/>
                    <a:lstStyle/>
                    <a:p>
                      <a:endParaRPr lang="en-US"/>
                    </a:p>
                  </a:txBody>
                  <a:tcPr/>
                </a:tc>
                <a:tc>
                  <a:txBody>
                    <a:bodyPr/>
                    <a:lstStyle/>
                    <a:p>
                      <a:pPr algn="ctr" fontAlgn="b"/>
                      <a:endParaRPr lang="en-US" sz="1100" b="0"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ctr" fontAlgn="b"/>
                      <a:r>
                        <a:rPr lang="en-US" sz="1100" b="0" i="0" u="none" strike="noStrike" dirty="0">
                          <a:solidFill>
                            <a:srgbClr val="000000"/>
                          </a:solidFill>
                          <a:effectLst/>
                          <a:latin typeface="Times New Roman"/>
                        </a:rPr>
                        <a:t>(0.031)</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(0.031)</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(0.031)</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(0.031)</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(0.031)</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(0.031)</a:t>
                      </a:r>
                    </a:p>
                  </a:txBody>
                  <a:tcPr marL="7854" marR="7854" marT="7854" marB="0" anchor="b">
                    <a:lnL>
                      <a:noFill/>
                    </a:lnL>
                    <a:lnR>
                      <a:noFill/>
                    </a:lnR>
                    <a:lnT>
                      <a:noFill/>
                    </a:lnT>
                    <a:lnB>
                      <a:noFill/>
                    </a:lnB>
                  </a:tcPr>
                </a:tc>
              </a:tr>
              <a:tr h="157089">
                <a:tc>
                  <a:txBody>
                    <a:bodyPr/>
                    <a:lstStyle/>
                    <a:p>
                      <a:pPr algn="l" fontAlgn="b"/>
                      <a:endParaRPr lang="en-US" sz="1100" b="1" i="0" u="none" strike="noStrike" dirty="0">
                        <a:solidFill>
                          <a:srgbClr val="000000"/>
                        </a:solidFill>
                        <a:effectLst/>
                        <a:latin typeface="Times New Roman"/>
                      </a:endParaRPr>
                    </a:p>
                  </a:txBody>
                  <a:tcPr marL="7854" marR="7854" marT="7854" marB="0" anchor="b">
                    <a:lnL>
                      <a:noFill/>
                    </a:lnL>
                    <a:lnR>
                      <a:noFill/>
                    </a:lnR>
                    <a:lnT>
                      <a:noFill/>
                    </a:lnT>
                    <a:lnB>
                      <a:noFill/>
                    </a:lnB>
                  </a:tcPr>
                </a:tc>
                <a:tc>
                  <a:txBody>
                    <a:bodyPr/>
                    <a:lstStyle/>
                    <a:p>
                      <a:pPr algn="l" fontAlgn="b"/>
                      <a:r>
                        <a:rPr lang="en-US" sz="1100" b="0" i="0" u="none" strike="noStrike">
                          <a:solidFill>
                            <a:srgbClr val="000000"/>
                          </a:solidFill>
                          <a:effectLst/>
                          <a:latin typeface="Times New Roman"/>
                        </a:rPr>
                        <a:t>Ln Technologies</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0.014***</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0.013***</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0.013***</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0.012**</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0.012**</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0.013***</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0.012**</a:t>
                      </a:r>
                    </a:p>
                  </a:txBody>
                  <a:tcPr marL="7854" marR="7854" marT="7854" marB="0" anchor="b">
                    <a:lnL>
                      <a:noFill/>
                    </a:lnL>
                    <a:lnR>
                      <a:noFill/>
                    </a:lnR>
                    <a:lnT>
                      <a:noFill/>
                    </a:lnT>
                    <a:lnB>
                      <a:noFill/>
                    </a:lnB>
                  </a:tcPr>
                </a:tc>
              </a:tr>
              <a:tr h="157089">
                <a:tc>
                  <a:txBody>
                    <a:bodyPr/>
                    <a:lstStyle/>
                    <a:p>
                      <a:pPr algn="l" fontAlgn="b"/>
                      <a:endParaRPr lang="en-US" sz="1100" b="1"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l" fontAlgn="b"/>
                      <a:endParaRPr lang="en-US" sz="1100" b="0"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(0.005)</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(0.005)</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(0.005)</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(0.005)</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(0.005)</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(0.005)</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(0.005)</a:t>
                      </a:r>
                    </a:p>
                  </a:txBody>
                  <a:tcPr marL="7854" marR="7854" marT="7854" marB="0" anchor="b">
                    <a:lnL>
                      <a:noFill/>
                    </a:lnL>
                    <a:lnR>
                      <a:noFill/>
                    </a:lnR>
                    <a:lnT>
                      <a:noFill/>
                    </a:lnT>
                    <a:lnB>
                      <a:noFill/>
                    </a:lnB>
                  </a:tcPr>
                </a:tc>
              </a:tr>
              <a:tr h="157089">
                <a:tc>
                  <a:txBody>
                    <a:bodyPr/>
                    <a:lstStyle/>
                    <a:p>
                      <a:pPr algn="l" fontAlgn="b"/>
                      <a:endParaRPr lang="en-US" sz="1100" b="1" i="0" u="none" strike="noStrike">
                        <a:solidFill>
                          <a:srgbClr val="000000"/>
                        </a:solidFill>
                        <a:effectLst/>
                        <a:latin typeface="Times New Roman"/>
                      </a:endParaRPr>
                    </a:p>
                  </a:txBody>
                  <a:tcPr marL="7854" marR="7854" marT="7854"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Times New Roman"/>
                      </a:endParaRPr>
                    </a:p>
                  </a:txBody>
                  <a:tcPr marL="7854" marR="7854" marT="7854"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Times New Roman"/>
                      </a:endParaRPr>
                    </a:p>
                  </a:txBody>
                  <a:tcPr marL="7854" marR="7854" marT="7854"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Times New Roman"/>
                      </a:endParaRPr>
                    </a:p>
                  </a:txBody>
                  <a:tcPr marL="7854" marR="7854" marT="7854"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Times New Roman"/>
                      </a:endParaRPr>
                    </a:p>
                  </a:txBody>
                  <a:tcPr marL="7854" marR="7854" marT="7854"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Times New Roman"/>
                      </a:endParaRPr>
                    </a:p>
                  </a:txBody>
                  <a:tcPr marL="7854" marR="7854" marT="7854"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Times New Roman"/>
                      </a:endParaRPr>
                    </a:p>
                  </a:txBody>
                  <a:tcPr marL="7854" marR="7854" marT="7854"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Times New Roman"/>
                      </a:endParaRPr>
                    </a:p>
                  </a:txBody>
                  <a:tcPr marL="7854" marR="7854" marT="7854"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Times New Roman"/>
                      </a:endParaRPr>
                    </a:p>
                  </a:txBody>
                  <a:tcPr marL="7854" marR="7854" marT="7854" marB="0" anchor="b">
                    <a:lnL>
                      <a:noFill/>
                    </a:lnL>
                    <a:lnR>
                      <a:noFill/>
                    </a:lnR>
                    <a:lnT>
                      <a:noFill/>
                    </a:lnT>
                    <a:lnB>
                      <a:noFill/>
                    </a:lnB>
                  </a:tcPr>
                </a:tc>
              </a:tr>
              <a:tr h="157089">
                <a:tc>
                  <a:txBody>
                    <a:bodyPr/>
                    <a:lstStyle/>
                    <a:p>
                      <a:pPr algn="l" fontAlgn="b"/>
                      <a:endParaRPr lang="en-US" sz="1100" b="1" i="0" u="none" strike="noStrike" dirty="0">
                        <a:solidFill>
                          <a:srgbClr val="000000"/>
                        </a:solidFill>
                        <a:effectLst/>
                        <a:latin typeface="Times New Roman"/>
                      </a:endParaRPr>
                    </a:p>
                  </a:txBody>
                  <a:tcPr marL="7854" marR="7854" marT="7854" marB="0" anchor="b">
                    <a:lnL>
                      <a:noFill/>
                    </a:lnL>
                    <a:lnR>
                      <a:noFill/>
                    </a:lnR>
                    <a:lnT>
                      <a:noFill/>
                    </a:lnT>
                    <a:lnB>
                      <a:noFill/>
                    </a:lnB>
                  </a:tcPr>
                </a:tc>
                <a:tc>
                  <a:txBody>
                    <a:bodyPr/>
                    <a:lstStyle/>
                    <a:p>
                      <a:pPr algn="l" fontAlgn="b"/>
                      <a:r>
                        <a:rPr lang="en-US" sz="1100" b="0" i="0" u="none" strike="noStrike">
                          <a:solidFill>
                            <a:srgbClr val="000000"/>
                          </a:solidFill>
                          <a:effectLst/>
                          <a:latin typeface="Times New Roman"/>
                        </a:rPr>
                        <a:t>R-Square</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0.461</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0.469</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0.472</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0.470</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0.471</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0.469</a:t>
                      </a:r>
                    </a:p>
                  </a:txBody>
                  <a:tcPr marL="7854" marR="7854" marT="7854"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0.474</a:t>
                      </a:r>
                    </a:p>
                  </a:txBody>
                  <a:tcPr marL="7854" marR="7854" marT="7854" marB="0" anchor="b">
                    <a:lnL>
                      <a:noFill/>
                    </a:lnL>
                    <a:lnR>
                      <a:noFill/>
                    </a:lnR>
                    <a:lnT>
                      <a:noFill/>
                    </a:lnT>
                    <a:lnB>
                      <a:noFill/>
                    </a:lnB>
                  </a:tcPr>
                </a:tc>
              </a:tr>
              <a:tr h="164943">
                <a:tc>
                  <a:txBody>
                    <a:bodyPr/>
                    <a:lstStyle/>
                    <a:p>
                      <a:pPr algn="l" fontAlgn="b"/>
                      <a:r>
                        <a:rPr lang="en-US" sz="1100" b="1" i="0" u="none" strike="noStrike">
                          <a:solidFill>
                            <a:srgbClr val="000000"/>
                          </a:solidFill>
                          <a:effectLst/>
                          <a:latin typeface="Times New Roman"/>
                        </a:rPr>
                        <a:t> </a:t>
                      </a:r>
                    </a:p>
                  </a:txBody>
                  <a:tcPr marL="7854" marR="7854" marT="7854"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Times New Roman"/>
                        </a:rPr>
                        <a:t> </a:t>
                      </a:r>
                    </a:p>
                  </a:txBody>
                  <a:tcPr marL="7854" marR="7854" marT="7854"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effectLst/>
                          <a:latin typeface="Times New Roman"/>
                        </a:rPr>
                        <a:t> </a:t>
                      </a:r>
                    </a:p>
                  </a:txBody>
                  <a:tcPr marL="7854" marR="7854" marT="7854"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effectLst/>
                          <a:latin typeface="Times New Roman"/>
                        </a:rPr>
                        <a:t> </a:t>
                      </a:r>
                    </a:p>
                  </a:txBody>
                  <a:tcPr marL="7854" marR="7854" marT="7854"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effectLst/>
                          <a:latin typeface="Times New Roman"/>
                        </a:rPr>
                        <a:t> </a:t>
                      </a:r>
                    </a:p>
                  </a:txBody>
                  <a:tcPr marL="7854" marR="7854" marT="7854"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effectLst/>
                          <a:latin typeface="Times New Roman"/>
                        </a:rPr>
                        <a:t> </a:t>
                      </a:r>
                    </a:p>
                  </a:txBody>
                  <a:tcPr marL="7854" marR="7854" marT="7854"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effectLst/>
                          <a:latin typeface="Times New Roman"/>
                        </a:rPr>
                        <a:t> </a:t>
                      </a:r>
                    </a:p>
                  </a:txBody>
                  <a:tcPr marL="7854" marR="7854" marT="7854"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effectLst/>
                          <a:latin typeface="Times New Roman"/>
                        </a:rPr>
                        <a:t> </a:t>
                      </a:r>
                    </a:p>
                  </a:txBody>
                  <a:tcPr marL="7854" marR="7854" marT="7854"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effectLst/>
                          <a:latin typeface="Times New Roman"/>
                        </a:rPr>
                        <a:t> </a:t>
                      </a:r>
                    </a:p>
                  </a:txBody>
                  <a:tcPr marL="7854" marR="7854" marT="7854"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5"/>
          <p:cNvSpPr txBox="1"/>
          <p:nvPr/>
        </p:nvSpPr>
        <p:spPr>
          <a:xfrm>
            <a:off x="666749" y="5972175"/>
            <a:ext cx="7667625" cy="1015663"/>
          </a:xfrm>
          <a:prstGeom prst="rect">
            <a:avLst/>
          </a:prstGeom>
          <a:noFill/>
        </p:spPr>
        <p:txBody>
          <a:bodyPr wrap="square" rtlCol="0">
            <a:spAutoFit/>
          </a:bodyPr>
          <a:lstStyle/>
          <a:p>
            <a:r>
              <a:rPr lang="en-US" sz="1000" dirty="0"/>
              <a:t>OLS estimates for </a:t>
            </a:r>
            <a:r>
              <a:rPr lang="en-US" sz="1000" dirty="0" smtClean="0"/>
              <a:t>7,472 </a:t>
            </a:r>
            <a:r>
              <a:rPr lang="en-US" sz="1000" dirty="0"/>
              <a:t>hospital-year observations with standard errors clustered at the HRR-level in parentheses. Facilities prices are regression adjusted transaction prices. All regressions include HRR and year fixed effects, and controls for number of beds, teaching status, government ownership, non-profit status, county insurance rate and median income, Medicare payment rate, and share of hospital activity covered by Medicare and Medicaid. </a:t>
            </a:r>
          </a:p>
          <a:p>
            <a:endParaRPr lang="en-US" sz="1000" dirty="0"/>
          </a:p>
          <a:p>
            <a:endParaRPr lang="en-US" sz="1000" dirty="0"/>
          </a:p>
        </p:txBody>
      </p:sp>
      <p:sp>
        <p:nvSpPr>
          <p:cNvPr id="7" name="TextBox 6"/>
          <p:cNvSpPr txBox="1"/>
          <p:nvPr/>
        </p:nvSpPr>
        <p:spPr>
          <a:xfrm>
            <a:off x="0" y="6546201"/>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153879830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566438" y="6511932"/>
            <a:ext cx="171171" cy="184666"/>
          </a:xfrm>
        </p:spPr>
        <p:txBody>
          <a:bodyPr/>
          <a:lstStyle/>
          <a:p>
            <a:fld id="{B8CFF181-2F3B-4AA1-9654-173B98EB0EB6}" type="slidenum">
              <a:rPr lang="en-US" smtClean="0"/>
              <a:pPr/>
              <a:t>44</a:t>
            </a:fld>
            <a:endParaRPr lang="en-US"/>
          </a:p>
        </p:txBody>
      </p:sp>
      <p:sp>
        <p:nvSpPr>
          <p:cNvPr id="6" name="Title 1"/>
          <p:cNvSpPr>
            <a:spLocks noGrp="1"/>
          </p:cNvSpPr>
          <p:nvPr>
            <p:ph type="title"/>
          </p:nvPr>
        </p:nvSpPr>
        <p:spPr>
          <a:xfrm>
            <a:off x="119074" y="166688"/>
            <a:ext cx="8618537" cy="369332"/>
          </a:xfrm>
        </p:spPr>
        <p:txBody>
          <a:bodyPr/>
          <a:lstStyle/>
          <a:p>
            <a:r>
              <a:rPr lang="en-US" dirty="0" smtClean="0"/>
              <a:t>Condition-Level Regressions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697365998"/>
              </p:ext>
            </p:extLst>
          </p:nvPr>
        </p:nvGraphicFramePr>
        <p:xfrm>
          <a:off x="197551" y="685800"/>
          <a:ext cx="8470198" cy="5496603"/>
        </p:xfrm>
        <a:graphic>
          <a:graphicData uri="http://schemas.openxmlformats.org/drawingml/2006/table">
            <a:tbl>
              <a:tblPr/>
              <a:tblGrid>
                <a:gridCol w="251343"/>
                <a:gridCol w="1281839"/>
                <a:gridCol w="867127"/>
                <a:gridCol w="867127"/>
                <a:gridCol w="867127"/>
                <a:gridCol w="867127"/>
                <a:gridCol w="867127"/>
                <a:gridCol w="867127"/>
                <a:gridCol w="867127"/>
                <a:gridCol w="867127"/>
              </a:tblGrid>
              <a:tr h="185911">
                <a:tc>
                  <a:txBody>
                    <a:bodyPr/>
                    <a:lstStyle/>
                    <a:p>
                      <a:pPr algn="l" fontAlgn="b"/>
                      <a:endParaRPr lang="en-US" sz="1100" b="0" i="0" u="none" strike="noStrike" dirty="0">
                        <a:solidFill>
                          <a:srgbClr val="000000"/>
                        </a:solidFill>
                        <a:effectLst/>
                        <a:latin typeface="Times New Roman"/>
                      </a:endParaRPr>
                    </a:p>
                  </a:txBody>
                  <a:tcPr marL="8855" marR="8855" marT="8855" marB="0" anchor="b">
                    <a:lnL>
                      <a:noFill/>
                    </a:lnL>
                    <a:lnR>
                      <a:noFill/>
                    </a:lnR>
                    <a:lnT w="25400" cap="flat" cmpd="dbl"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100" b="0" i="0" u="none" strike="noStrike" dirty="0">
                        <a:solidFill>
                          <a:srgbClr val="000000"/>
                        </a:solidFill>
                        <a:effectLst/>
                        <a:latin typeface="Times New Roman"/>
                      </a:endParaRPr>
                    </a:p>
                  </a:txBody>
                  <a:tcPr marL="8855" marR="8855" marT="8855" marB="0" anchor="b">
                    <a:lnL>
                      <a:noFill/>
                    </a:lnL>
                    <a:lnR>
                      <a:noFill/>
                    </a:lnR>
                    <a:lnT w="25400" cap="flat" cmpd="dbl"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effectLst/>
                          <a:latin typeface="Times New Roman"/>
                        </a:rPr>
                        <a:t>(1)</a:t>
                      </a:r>
                    </a:p>
                  </a:txBody>
                  <a:tcPr marL="8855" marR="8855" marT="8855"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effectLst/>
                          <a:latin typeface="Times New Roman"/>
                        </a:rPr>
                        <a:t>(2)</a:t>
                      </a:r>
                    </a:p>
                  </a:txBody>
                  <a:tcPr marL="8855" marR="8855" marT="8855"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effectLst/>
                          <a:latin typeface="Times New Roman"/>
                        </a:rPr>
                        <a:t>(3)</a:t>
                      </a:r>
                    </a:p>
                  </a:txBody>
                  <a:tcPr marL="8855" marR="8855" marT="8855"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effectLst/>
                          <a:latin typeface="Times New Roman"/>
                        </a:rPr>
                        <a:t>(4)</a:t>
                      </a:r>
                    </a:p>
                  </a:txBody>
                  <a:tcPr marL="8855" marR="8855" marT="8855"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effectLst/>
                          <a:latin typeface="Times New Roman"/>
                        </a:rPr>
                        <a:t>(5)</a:t>
                      </a:r>
                    </a:p>
                  </a:txBody>
                  <a:tcPr marL="8855" marR="8855" marT="8855"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effectLst/>
                          <a:latin typeface="Times New Roman"/>
                        </a:rPr>
                        <a:t>(6)</a:t>
                      </a:r>
                    </a:p>
                  </a:txBody>
                  <a:tcPr marL="8855" marR="8855" marT="8855" marB="0" anchor="b">
                    <a:lnL>
                      <a:noFill/>
                    </a:lnL>
                    <a:lnR>
                      <a:noFill/>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effectLst/>
                          <a:latin typeface="Times New Roman"/>
                        </a:rPr>
                        <a:t>(7)</a:t>
                      </a:r>
                    </a:p>
                  </a:txBody>
                  <a:tcPr marL="8855" marR="8855" marT="8855" marB="0" anchor="b">
                    <a:lnL>
                      <a:noFill/>
                    </a:lnL>
                    <a:lnR>
                      <a:noFill/>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effectLst/>
                          <a:latin typeface="Times New Roman"/>
                        </a:rPr>
                        <a:t>(8)</a:t>
                      </a:r>
                    </a:p>
                  </a:txBody>
                  <a:tcPr marL="8855" marR="8855" marT="8855" marB="0" anchor="b">
                    <a:lnL>
                      <a:noFill/>
                    </a:lnL>
                    <a:lnR>
                      <a:noFill/>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7061">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l" fontAlgn="t"/>
                      <a:r>
                        <a:rPr lang="en-US" sz="1100" b="1" i="0" u="none" strike="noStrike">
                          <a:solidFill>
                            <a:srgbClr val="000000"/>
                          </a:solidFill>
                          <a:effectLst/>
                          <a:latin typeface="Times New Roman"/>
                        </a:rPr>
                        <a:t>Dependent Variable:</a:t>
                      </a:r>
                    </a:p>
                  </a:txBody>
                  <a:tcPr marL="8855" marR="8855" marT="8855" marB="0">
                    <a:lnL>
                      <a:noFill/>
                    </a:lnL>
                    <a:lnR>
                      <a:noFill/>
                    </a:lnR>
                    <a:lnT>
                      <a:noFill/>
                    </a:lnT>
                    <a:lnB>
                      <a:noFill/>
                    </a:lnB>
                  </a:tcPr>
                </a:tc>
                <a:tc gridSpan="8">
                  <a:txBody>
                    <a:bodyPr/>
                    <a:lstStyle/>
                    <a:p>
                      <a:pPr algn="ctr" fontAlgn="b"/>
                      <a:r>
                        <a:rPr lang="en-US" sz="1100" b="0" i="0" u="none" strike="noStrike" dirty="0">
                          <a:solidFill>
                            <a:srgbClr val="000000"/>
                          </a:solidFill>
                          <a:effectLst/>
                          <a:latin typeface="Times New Roman"/>
                        </a:rPr>
                        <a:t>L</a:t>
                      </a:r>
                      <a:r>
                        <a:rPr lang="en-US" sz="1100" b="0" i="0" u="none" strike="noStrike" dirty="0" smtClean="0">
                          <a:solidFill>
                            <a:srgbClr val="000000"/>
                          </a:solidFill>
                          <a:effectLst/>
                          <a:latin typeface="Times New Roman"/>
                        </a:rPr>
                        <a:t>n(Facilities </a:t>
                      </a:r>
                      <a:r>
                        <a:rPr lang="en-US" sz="1100" b="0" i="0" u="none" strike="noStrike" dirty="0">
                          <a:solidFill>
                            <a:srgbClr val="000000"/>
                          </a:solidFill>
                          <a:effectLst/>
                          <a:latin typeface="Times New Roman"/>
                        </a:rPr>
                        <a:t>Price)</a:t>
                      </a:r>
                    </a:p>
                  </a:txBody>
                  <a:tcPr marL="8855" marR="8855" marT="885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7749">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l" fontAlgn="t"/>
                      <a:r>
                        <a:rPr lang="en-US" sz="1100" b="1" i="0" u="none" strike="noStrike">
                          <a:solidFill>
                            <a:srgbClr val="000000"/>
                          </a:solidFill>
                          <a:effectLst/>
                          <a:latin typeface="Times New Roman"/>
                        </a:rPr>
                        <a:t>Procedure</a:t>
                      </a:r>
                    </a:p>
                  </a:txBody>
                  <a:tcPr marL="8855" marR="8855" marT="8855" marB="0">
                    <a:lnL>
                      <a:noFill/>
                    </a:lnL>
                    <a:lnR>
                      <a:noFill/>
                    </a:lnR>
                    <a:lnT>
                      <a:noFill/>
                    </a:lnT>
                    <a:lnB>
                      <a:noFill/>
                    </a:lnB>
                  </a:tcPr>
                </a:tc>
                <a:tc>
                  <a:txBody>
                    <a:bodyPr/>
                    <a:lstStyle/>
                    <a:p>
                      <a:pPr algn="ctr" fontAlgn="ctr"/>
                      <a:r>
                        <a:rPr lang="en-US" sz="1100" b="0" i="0" u="none" strike="noStrike">
                          <a:solidFill>
                            <a:srgbClr val="000000"/>
                          </a:solidFill>
                          <a:effectLst/>
                          <a:latin typeface="Times New Roman"/>
                        </a:rPr>
                        <a:t>Inpatient</a:t>
                      </a:r>
                    </a:p>
                  </a:txBody>
                  <a:tcPr marL="8855" marR="8855" marT="885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imes New Roman"/>
                        </a:rPr>
                        <a:t>Hip Replacement</a:t>
                      </a:r>
                    </a:p>
                  </a:txBody>
                  <a:tcPr marL="8855" marR="8855" marT="885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Knee Replacement</a:t>
                      </a:r>
                    </a:p>
                  </a:txBody>
                  <a:tcPr marL="8855" marR="8855" marT="885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Times New Roman"/>
                        </a:rPr>
                        <a:t>Cesarean Section</a:t>
                      </a:r>
                    </a:p>
                  </a:txBody>
                  <a:tcPr marL="8855" marR="8855" marT="885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Vaginal Delivery</a:t>
                      </a:r>
                    </a:p>
                  </a:txBody>
                  <a:tcPr marL="8855" marR="8855" marT="885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PTCA</a:t>
                      </a:r>
                    </a:p>
                  </a:txBody>
                  <a:tcPr marL="8855" marR="8855" marT="885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Colonoscopy</a:t>
                      </a:r>
                    </a:p>
                  </a:txBody>
                  <a:tcPr marL="8855" marR="8855" marT="885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Times New Roman"/>
                        </a:rPr>
                        <a:t>Lower Limb MRI</a:t>
                      </a:r>
                    </a:p>
                  </a:txBody>
                  <a:tcPr marL="8855" marR="8855" marT="885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061">
                <a:tc gridSpan="2">
                  <a:txBody>
                    <a:bodyPr/>
                    <a:lstStyle/>
                    <a:p>
                      <a:pPr algn="l" fontAlgn="b"/>
                      <a:r>
                        <a:rPr lang="en-US" sz="1100" b="1" i="0" u="none" strike="noStrike">
                          <a:solidFill>
                            <a:srgbClr val="000000"/>
                          </a:solidFill>
                          <a:effectLst/>
                          <a:latin typeface="Times New Roman"/>
                        </a:rPr>
                        <a:t>Market Characteristics</a:t>
                      </a:r>
                    </a:p>
                  </a:txBody>
                  <a:tcPr marL="8855" marR="8855" marT="8855" marB="0" anchor="b">
                    <a:lnL>
                      <a:noFill/>
                    </a:lnL>
                    <a:lnR>
                      <a:noFill/>
                    </a:lnR>
                    <a:lnT>
                      <a:noFill/>
                    </a:lnT>
                    <a:lnB>
                      <a:noFill/>
                    </a:lnB>
                  </a:tcPr>
                </a:tc>
                <a:tc hMerge="1">
                  <a:txBody>
                    <a:bodyPr/>
                    <a:lstStyle/>
                    <a:p>
                      <a:endParaRPr lang="en-US"/>
                    </a:p>
                  </a:txBody>
                  <a:tcPr/>
                </a:tc>
                <a:tc>
                  <a:txBody>
                    <a:bodyPr/>
                    <a:lstStyle/>
                    <a:p>
                      <a:pPr algn="ctr" fontAlgn="b"/>
                      <a:endParaRPr lang="en-US" sz="1100" b="0" i="0" u="none" strike="noStrike">
                        <a:solidFill>
                          <a:srgbClr val="000000"/>
                        </a:solidFill>
                        <a:effectLst/>
                        <a:latin typeface="Times New Roman"/>
                      </a:endParaRPr>
                    </a:p>
                  </a:txBody>
                  <a:tcPr marL="8855" marR="8855" marT="88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Times New Roman"/>
                      </a:endParaRPr>
                    </a:p>
                  </a:txBody>
                  <a:tcPr marL="8855" marR="8855" marT="88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Times New Roman"/>
                      </a:endParaRPr>
                    </a:p>
                  </a:txBody>
                  <a:tcPr marL="8855" marR="8855" marT="88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Times New Roman"/>
                      </a:endParaRPr>
                    </a:p>
                  </a:txBody>
                  <a:tcPr marL="8855" marR="8855" marT="88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Times New Roman"/>
                      </a:endParaRPr>
                    </a:p>
                  </a:txBody>
                  <a:tcPr marL="8855" marR="8855" marT="88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Times New Roman"/>
                      </a:endParaRPr>
                    </a:p>
                  </a:txBody>
                  <a:tcPr marL="8855" marR="8855" marT="88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w="6350" cap="flat" cmpd="sng" algn="ctr">
                      <a:solidFill>
                        <a:srgbClr val="000000"/>
                      </a:solidFill>
                      <a:prstDash val="solid"/>
                      <a:round/>
                      <a:headEnd type="none" w="med" len="med"/>
                      <a:tailEnd type="none" w="med" len="med"/>
                    </a:lnT>
                    <a:lnB>
                      <a:noFill/>
                    </a:lnB>
                  </a:tcPr>
                </a:tc>
              </a:tr>
              <a:tr h="177061">
                <a:tc>
                  <a:txBody>
                    <a:bodyPr/>
                    <a:lstStyle/>
                    <a:p>
                      <a:pPr algn="l" fontAlgn="b"/>
                      <a:endParaRPr lang="en-US" sz="1100" b="1"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l" fontAlgn="b"/>
                      <a:r>
                        <a:rPr lang="en-US" sz="1100" b="0" i="0" u="none" strike="noStrike" dirty="0">
                          <a:solidFill>
                            <a:srgbClr val="000000"/>
                          </a:solidFill>
                          <a:effectLst/>
                          <a:latin typeface="Times New Roman"/>
                        </a:rPr>
                        <a:t>Monopoly</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0.142***</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0.096</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0.137**</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0.170***</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0.098**</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0.113</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0.083*</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0.173***</a:t>
                      </a:r>
                    </a:p>
                  </a:txBody>
                  <a:tcPr marL="8855" marR="8855" marT="8855" marB="0" anchor="b">
                    <a:lnL>
                      <a:noFill/>
                    </a:lnL>
                    <a:lnR>
                      <a:noFill/>
                    </a:lnR>
                    <a:lnT>
                      <a:noFill/>
                    </a:lnT>
                    <a:lnB>
                      <a:noFill/>
                    </a:lnB>
                  </a:tcPr>
                </a:tc>
              </a:tr>
              <a:tr h="177061">
                <a:tc>
                  <a:txBody>
                    <a:bodyPr/>
                    <a:lstStyle/>
                    <a:p>
                      <a:pPr algn="l" fontAlgn="b"/>
                      <a:endParaRPr lang="en-US" sz="1100" b="1"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(0.029)</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(0.096)</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(0.063)</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(0.054)</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(0.039)</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(0.119)</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(0.047)</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(0.037)</a:t>
                      </a:r>
                    </a:p>
                  </a:txBody>
                  <a:tcPr marL="8855" marR="8855" marT="8855" marB="0" anchor="b">
                    <a:lnL>
                      <a:noFill/>
                    </a:lnL>
                    <a:lnR>
                      <a:noFill/>
                    </a:lnR>
                    <a:lnT>
                      <a:noFill/>
                    </a:lnT>
                    <a:lnB>
                      <a:noFill/>
                    </a:lnB>
                  </a:tcPr>
                </a:tc>
              </a:tr>
              <a:tr h="177061">
                <a:tc>
                  <a:txBody>
                    <a:bodyPr/>
                    <a:lstStyle/>
                    <a:p>
                      <a:pPr algn="l" fontAlgn="b"/>
                      <a:endParaRPr lang="en-US" sz="1100" b="1"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l" fontAlgn="b"/>
                      <a:r>
                        <a:rPr lang="en-US" sz="1100" b="0" i="0" u="none" strike="noStrike">
                          <a:solidFill>
                            <a:srgbClr val="000000"/>
                          </a:solidFill>
                          <a:effectLst/>
                          <a:latin typeface="Times New Roman"/>
                        </a:rPr>
                        <a:t>Duopoly</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0.062**</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-0.134</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-0.082</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0.019</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0.017</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0.147</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0.077*</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0.123***</a:t>
                      </a:r>
                    </a:p>
                  </a:txBody>
                  <a:tcPr marL="8855" marR="8855" marT="8855" marB="0" anchor="b">
                    <a:lnL>
                      <a:noFill/>
                    </a:lnL>
                    <a:lnR>
                      <a:noFill/>
                    </a:lnR>
                    <a:lnT>
                      <a:noFill/>
                    </a:lnT>
                    <a:lnB>
                      <a:noFill/>
                    </a:lnB>
                  </a:tcPr>
                </a:tc>
              </a:tr>
              <a:tr h="177061">
                <a:tc>
                  <a:txBody>
                    <a:bodyPr/>
                    <a:lstStyle/>
                    <a:p>
                      <a:pPr algn="l" fontAlgn="b"/>
                      <a:endParaRPr lang="en-US" sz="1100" b="1"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(0.025)</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(0.081)</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(0.051)</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(0.048)</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(0.032)</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(0.099)</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(0.045)</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(0.032)</a:t>
                      </a:r>
                    </a:p>
                  </a:txBody>
                  <a:tcPr marL="8855" marR="8855" marT="8855" marB="0" anchor="b">
                    <a:lnL>
                      <a:noFill/>
                    </a:lnL>
                    <a:lnR>
                      <a:noFill/>
                    </a:lnR>
                    <a:lnT>
                      <a:noFill/>
                    </a:lnT>
                    <a:lnB>
                      <a:noFill/>
                    </a:lnB>
                  </a:tcPr>
                </a:tc>
              </a:tr>
              <a:tr h="177061">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l" fontAlgn="b"/>
                      <a:r>
                        <a:rPr lang="en-US" sz="1100" b="0" i="0" u="none" strike="noStrike">
                          <a:solidFill>
                            <a:srgbClr val="000000"/>
                          </a:solidFill>
                          <a:effectLst/>
                          <a:latin typeface="Times New Roman"/>
                        </a:rPr>
                        <a:t>Triopoly</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0.047*</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0.026</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-0.006</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0.018</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0.015</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0.103</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0.08</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0.114***</a:t>
                      </a:r>
                    </a:p>
                  </a:txBody>
                  <a:tcPr marL="8855" marR="8855" marT="8855" marB="0" anchor="b">
                    <a:lnL>
                      <a:noFill/>
                    </a:lnL>
                    <a:lnR>
                      <a:noFill/>
                    </a:lnR>
                    <a:lnT>
                      <a:noFill/>
                    </a:lnT>
                    <a:lnB>
                      <a:noFill/>
                    </a:lnB>
                  </a:tcPr>
                </a:tc>
              </a:tr>
              <a:tr h="177061">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(0.028)</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(0.076)</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(0.063)</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(0.044)</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(0.036)</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(0.065)</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(0.052)</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(0.037)</a:t>
                      </a:r>
                    </a:p>
                  </a:txBody>
                  <a:tcPr marL="8855" marR="8855" marT="8855" marB="0" anchor="b">
                    <a:lnL>
                      <a:noFill/>
                    </a:lnL>
                    <a:lnR>
                      <a:noFill/>
                    </a:lnR>
                    <a:lnT>
                      <a:noFill/>
                    </a:lnT>
                    <a:lnB>
                      <a:noFill/>
                    </a:lnB>
                  </a:tcPr>
                </a:tc>
              </a:tr>
              <a:tr h="177061">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l" fontAlgn="b"/>
                      <a:r>
                        <a:rPr lang="en-US" sz="1100" b="0" i="0" u="none" strike="noStrike">
                          <a:solidFill>
                            <a:srgbClr val="000000"/>
                          </a:solidFill>
                          <a:effectLst/>
                          <a:latin typeface="Times New Roman"/>
                        </a:rPr>
                        <a:t>Ln Insurer HHI</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-0.249</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-0.692</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-0.704</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-0.303</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-0.612</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-1.548**</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-0.53</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-0.099</a:t>
                      </a:r>
                    </a:p>
                  </a:txBody>
                  <a:tcPr marL="8855" marR="8855" marT="8855" marB="0" anchor="b">
                    <a:lnL>
                      <a:noFill/>
                    </a:lnL>
                    <a:lnR>
                      <a:noFill/>
                    </a:lnR>
                    <a:lnT>
                      <a:noFill/>
                    </a:lnT>
                    <a:lnB>
                      <a:noFill/>
                    </a:lnB>
                  </a:tcPr>
                </a:tc>
              </a:tr>
              <a:tr h="177061">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(0.312)</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(0.608)</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(0.464)</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(0.426)</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(0.414)</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(0.710)</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(0.612)</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(0.445)</a:t>
                      </a:r>
                    </a:p>
                  </a:txBody>
                  <a:tcPr marL="8855" marR="8855" marT="8855" marB="0" anchor="b">
                    <a:lnL>
                      <a:noFill/>
                    </a:lnL>
                    <a:lnR>
                      <a:noFill/>
                    </a:lnR>
                    <a:lnT>
                      <a:noFill/>
                    </a:lnT>
                    <a:lnB>
                      <a:noFill/>
                    </a:lnB>
                  </a:tcPr>
                </a:tc>
              </a:tr>
              <a:tr h="177061">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l" fontAlgn="b"/>
                      <a:r>
                        <a:rPr lang="en-US" sz="1100" b="0" i="0" u="none" strike="noStrike">
                          <a:solidFill>
                            <a:srgbClr val="000000"/>
                          </a:solidFill>
                          <a:effectLst/>
                          <a:latin typeface="Times New Roman"/>
                        </a:rPr>
                        <a:t>Ln Share HCCI</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-0.138***</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-0.168</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-0.103</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0.023</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-0.057</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-0.124</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-0.064</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-0.092**</a:t>
                      </a:r>
                    </a:p>
                  </a:txBody>
                  <a:tcPr marL="8855" marR="8855" marT="8855" marB="0" anchor="b">
                    <a:lnL>
                      <a:noFill/>
                    </a:lnL>
                    <a:lnR>
                      <a:noFill/>
                    </a:lnR>
                    <a:lnT>
                      <a:noFill/>
                    </a:lnT>
                    <a:lnB>
                      <a:noFill/>
                    </a:lnB>
                  </a:tcPr>
                </a:tc>
              </a:tr>
              <a:tr h="177061">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(0.034)</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(0.117)</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(0.078)</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(0.070)</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(0.058)</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(0.101)</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(0.056)</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(0.046)</a:t>
                      </a:r>
                    </a:p>
                  </a:txBody>
                  <a:tcPr marL="8855" marR="8855" marT="8855" marB="0" anchor="b">
                    <a:lnL>
                      <a:noFill/>
                    </a:lnL>
                    <a:lnR>
                      <a:noFill/>
                    </a:lnR>
                    <a:lnT>
                      <a:noFill/>
                    </a:lnT>
                    <a:lnB>
                      <a:noFill/>
                    </a:lnB>
                  </a:tcPr>
                </a:tc>
              </a:tr>
              <a:tr h="177061">
                <a:tc gridSpan="2">
                  <a:txBody>
                    <a:bodyPr/>
                    <a:lstStyle/>
                    <a:p>
                      <a:pPr algn="l" fontAlgn="b"/>
                      <a:r>
                        <a:rPr lang="en-US" sz="1100" b="1" i="0" u="none" strike="noStrike">
                          <a:solidFill>
                            <a:srgbClr val="000000"/>
                          </a:solidFill>
                          <a:effectLst/>
                          <a:latin typeface="Times New Roman"/>
                        </a:rPr>
                        <a:t>Hospital Characteristics</a:t>
                      </a:r>
                    </a:p>
                  </a:txBody>
                  <a:tcPr marL="8855" marR="8855" marT="8855" marB="0" anchor="b">
                    <a:lnL>
                      <a:noFill/>
                    </a:lnL>
                    <a:lnR>
                      <a:noFill/>
                    </a:lnR>
                    <a:lnT>
                      <a:noFill/>
                    </a:lnT>
                    <a:lnB>
                      <a:noFill/>
                    </a:lnB>
                  </a:tcPr>
                </a:tc>
                <a:tc hMerge="1">
                  <a:txBody>
                    <a:bodyPr/>
                    <a:lstStyle/>
                    <a:p>
                      <a:endParaRPr lang="en-US"/>
                    </a:p>
                  </a:txBody>
                  <a:tcPr/>
                </a:tc>
                <a:tc>
                  <a:txBody>
                    <a:bodyPr/>
                    <a:lstStyle/>
                    <a:p>
                      <a:pPr algn="ctr"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ctr"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r>
              <a:tr h="177061">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l" fontAlgn="b"/>
                      <a:r>
                        <a:rPr lang="en-US" sz="1100" b="0" i="0" u="none" strike="noStrike" dirty="0">
                          <a:solidFill>
                            <a:srgbClr val="000000"/>
                          </a:solidFill>
                          <a:effectLst/>
                          <a:latin typeface="Times New Roman"/>
                        </a:rPr>
                        <a:t>Ln Technologies</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0.009*</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-0.001</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0.003</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0.012*</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0.003</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0.017*</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0.023***</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a:t>
                      </a:r>
                    </a:p>
                  </a:txBody>
                  <a:tcPr marL="8855" marR="8855" marT="8855" marB="0" anchor="b">
                    <a:lnL>
                      <a:noFill/>
                    </a:lnL>
                    <a:lnR>
                      <a:noFill/>
                    </a:lnR>
                    <a:lnT>
                      <a:noFill/>
                    </a:lnT>
                    <a:lnB>
                      <a:noFill/>
                    </a:lnB>
                  </a:tcPr>
                </a:tc>
              </a:tr>
              <a:tr h="177061">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(0.004)</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(0.008)</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(0.009)</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(0.006)</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(0.006)</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(0.009)</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(0.006)</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(0.009)</a:t>
                      </a:r>
                    </a:p>
                  </a:txBody>
                  <a:tcPr marL="8855" marR="8855" marT="8855" marB="0" anchor="b">
                    <a:lnL>
                      <a:noFill/>
                    </a:lnL>
                    <a:lnR>
                      <a:noFill/>
                    </a:lnR>
                    <a:lnT>
                      <a:noFill/>
                    </a:lnT>
                    <a:lnB>
                      <a:noFill/>
                    </a:lnB>
                  </a:tcPr>
                </a:tc>
              </a:tr>
              <a:tr h="177061">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rowSpan="2">
                  <a:txBody>
                    <a:bodyPr/>
                    <a:lstStyle/>
                    <a:p>
                      <a:pPr algn="l" fontAlgn="t"/>
                      <a:r>
                        <a:rPr lang="en-US" sz="1100" b="0" i="0" u="none" strike="noStrike">
                          <a:solidFill>
                            <a:srgbClr val="000000"/>
                          </a:solidFill>
                          <a:effectLst/>
                          <a:latin typeface="Times New Roman"/>
                        </a:rPr>
                        <a:t>Ranked by US News and World Reports</a:t>
                      </a:r>
                    </a:p>
                  </a:txBody>
                  <a:tcPr marL="8855" marR="8855" marT="8855" marB="0">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0.127***</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0.018</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0.051</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0.085***</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0.072**</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0.025</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0.055</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0.061</a:t>
                      </a:r>
                    </a:p>
                  </a:txBody>
                  <a:tcPr marL="8855" marR="8855" marT="8855" marB="0" anchor="b">
                    <a:lnL>
                      <a:noFill/>
                    </a:lnL>
                    <a:lnR>
                      <a:noFill/>
                    </a:lnR>
                    <a:lnT>
                      <a:noFill/>
                    </a:lnT>
                    <a:lnB>
                      <a:noFill/>
                    </a:lnB>
                  </a:tcPr>
                </a:tc>
              </a:tr>
              <a:tr h="177061">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vMerge="1">
                  <a:txBody>
                    <a:bodyPr/>
                    <a:lstStyle/>
                    <a:p>
                      <a:endParaRPr lang="en-US"/>
                    </a:p>
                  </a:txBody>
                  <a:tcPr/>
                </a:tc>
                <a:tc>
                  <a:txBody>
                    <a:bodyPr/>
                    <a:lstStyle/>
                    <a:p>
                      <a:pPr algn="ctr" fontAlgn="b"/>
                      <a:r>
                        <a:rPr lang="en-US" sz="1100" b="0" i="0" u="none" strike="noStrike">
                          <a:solidFill>
                            <a:srgbClr val="000000"/>
                          </a:solidFill>
                          <a:effectLst/>
                          <a:latin typeface="Times New Roman"/>
                        </a:rPr>
                        <a:t>(0.036)</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(0.043)</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(0.039)</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(0.032)</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(0.029)</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(0.049)</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(0.042)</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(0.041)</a:t>
                      </a:r>
                    </a:p>
                  </a:txBody>
                  <a:tcPr marL="8855" marR="8855" marT="8855" marB="0" anchor="b">
                    <a:lnL>
                      <a:noFill/>
                    </a:lnL>
                    <a:lnR>
                      <a:noFill/>
                    </a:lnR>
                    <a:lnT>
                      <a:noFill/>
                    </a:lnT>
                    <a:lnB>
                      <a:noFill/>
                    </a:lnB>
                  </a:tcPr>
                </a:tc>
              </a:tr>
              <a:tr h="177061">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l" fontAlgn="b"/>
                      <a:r>
                        <a:rPr lang="en-US" sz="1100" b="0" i="0" u="none" strike="noStrike">
                          <a:solidFill>
                            <a:srgbClr val="000000"/>
                          </a:solidFill>
                          <a:effectLst/>
                          <a:latin typeface="Times New Roman"/>
                        </a:rPr>
                        <a:t>Ln Number of Beds</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0.069***</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0.038</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0.018</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0.037**</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0.041***</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0.089***</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0.006</a:t>
                      </a:r>
                    </a:p>
                  </a:txBody>
                  <a:tcPr marL="8855" marR="8855" marT="8855" marB="0" anchor="b">
                    <a:lnL>
                      <a:noFill/>
                    </a:lnL>
                    <a:lnR>
                      <a:noFill/>
                    </a:lnR>
                    <a:lnT>
                      <a:noFill/>
                    </a:lnT>
                    <a:lnB>
                      <a:noFill/>
                    </a:lnB>
                  </a:tcPr>
                </a:tc>
              </a:tr>
              <a:tr h="177061">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(0.013)</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(0.033)</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(0.020)</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(0.016)</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(0.013)</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(0.026)</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(0.016)</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(0.014)</a:t>
                      </a:r>
                    </a:p>
                  </a:txBody>
                  <a:tcPr marL="8855" marR="8855" marT="8855" marB="0" anchor="b">
                    <a:lnL>
                      <a:noFill/>
                    </a:lnL>
                    <a:lnR>
                      <a:noFill/>
                    </a:lnR>
                    <a:lnT>
                      <a:noFill/>
                    </a:lnT>
                    <a:lnB>
                      <a:noFill/>
                    </a:lnB>
                  </a:tcPr>
                </a:tc>
              </a:tr>
              <a:tr h="177061">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l" fontAlgn="b"/>
                      <a:r>
                        <a:rPr lang="en-US" sz="1100" b="0" i="0" u="none" strike="noStrike">
                          <a:solidFill>
                            <a:srgbClr val="000000"/>
                          </a:solidFill>
                          <a:effectLst/>
                          <a:latin typeface="Times New Roman"/>
                        </a:rPr>
                        <a:t>Teaching Hospital</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0.008</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0.011</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0.001</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0.013</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0.017</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-0.045</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0.034</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-0.007</a:t>
                      </a:r>
                    </a:p>
                  </a:txBody>
                  <a:tcPr marL="8855" marR="8855" marT="8855" marB="0" anchor="b">
                    <a:lnL>
                      <a:noFill/>
                    </a:lnL>
                    <a:lnR>
                      <a:noFill/>
                    </a:lnR>
                    <a:lnT>
                      <a:noFill/>
                    </a:lnT>
                    <a:lnB>
                      <a:noFill/>
                    </a:lnB>
                  </a:tcPr>
                </a:tc>
              </a:tr>
              <a:tr h="177061">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(0.016)</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(0.041)</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(0.025)</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(0.018)</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(0.020)</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(0.033)</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(0.032)</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(0.022)</a:t>
                      </a:r>
                    </a:p>
                  </a:txBody>
                  <a:tcPr marL="8855" marR="8855" marT="8855" marB="0" anchor="b">
                    <a:lnL>
                      <a:noFill/>
                    </a:lnL>
                    <a:lnR>
                      <a:noFill/>
                    </a:lnR>
                    <a:lnT>
                      <a:noFill/>
                    </a:lnT>
                    <a:lnB>
                      <a:noFill/>
                    </a:lnB>
                  </a:tcPr>
                </a:tc>
              </a:tr>
              <a:tr h="177061">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l" fontAlgn="b"/>
                      <a:r>
                        <a:rPr lang="en-US" sz="1100" b="0" i="0" u="none" strike="noStrike">
                          <a:solidFill>
                            <a:srgbClr val="000000"/>
                          </a:solidFill>
                          <a:effectLst/>
                          <a:latin typeface="Times New Roman"/>
                        </a:rPr>
                        <a:t>Government Owned</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-0.122***</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-0.200**</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-0.117</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-0.125**</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-0.141***</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-0.187**</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-0.193***</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0.091</a:t>
                      </a:r>
                    </a:p>
                  </a:txBody>
                  <a:tcPr marL="8855" marR="8855" marT="8855" marB="0" anchor="b">
                    <a:lnL>
                      <a:noFill/>
                    </a:lnL>
                    <a:lnR>
                      <a:noFill/>
                    </a:lnR>
                    <a:lnT>
                      <a:noFill/>
                    </a:lnT>
                    <a:lnB>
                      <a:noFill/>
                    </a:lnB>
                  </a:tcPr>
                </a:tc>
              </a:tr>
              <a:tr h="177061">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(0.036)</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(0.098)</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(0.072)</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(0.049)</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(0.047)</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(0.075)</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(0.068)</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(0.061)</a:t>
                      </a:r>
                    </a:p>
                  </a:txBody>
                  <a:tcPr marL="8855" marR="8855" marT="8855" marB="0" anchor="b">
                    <a:lnL>
                      <a:noFill/>
                    </a:lnL>
                    <a:lnR>
                      <a:noFill/>
                    </a:lnR>
                    <a:lnT>
                      <a:noFill/>
                    </a:lnT>
                    <a:lnB>
                      <a:noFill/>
                    </a:lnB>
                  </a:tcPr>
                </a:tc>
              </a:tr>
              <a:tr h="177061">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l" fontAlgn="b"/>
                      <a:r>
                        <a:rPr lang="en-US" sz="1100" b="0" i="0" u="none" strike="noStrike">
                          <a:solidFill>
                            <a:srgbClr val="000000"/>
                          </a:solidFill>
                          <a:effectLst/>
                          <a:latin typeface="Times New Roman"/>
                        </a:rPr>
                        <a:t>Non-Profit</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-0.033</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0.003</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0.042</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-0.026</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-0.012</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-0.083</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-0.125***</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0.075</a:t>
                      </a:r>
                    </a:p>
                  </a:txBody>
                  <a:tcPr marL="8855" marR="8855" marT="8855" marB="0" anchor="b">
                    <a:lnL>
                      <a:noFill/>
                    </a:lnL>
                    <a:lnR>
                      <a:noFill/>
                    </a:lnR>
                    <a:lnT>
                      <a:noFill/>
                    </a:lnT>
                    <a:lnB>
                      <a:noFill/>
                    </a:lnB>
                  </a:tcPr>
                </a:tc>
              </a:tr>
              <a:tr h="177061">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(0.029)</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(0.047)</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(0.046)</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(0.028)</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(0.027)</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(0.051)</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(0.033)</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(0.055)</a:t>
                      </a:r>
                    </a:p>
                  </a:txBody>
                  <a:tcPr marL="8855" marR="8855" marT="8855" marB="0" anchor="b">
                    <a:lnL>
                      <a:noFill/>
                    </a:lnL>
                    <a:lnR>
                      <a:noFill/>
                    </a:lnR>
                    <a:lnT>
                      <a:noFill/>
                    </a:lnT>
                    <a:lnB>
                      <a:noFill/>
                    </a:lnB>
                  </a:tcPr>
                </a:tc>
              </a:tr>
              <a:tr h="177061">
                <a:tc>
                  <a:txBody>
                    <a:bodyPr/>
                    <a:lstStyle/>
                    <a:p>
                      <a:pPr algn="l" fontAlgn="b"/>
                      <a:endParaRPr lang="en-US" sz="1100" b="0" i="0" u="none" strike="noStrike" dirty="0">
                        <a:solidFill>
                          <a:srgbClr val="000000"/>
                        </a:solidFill>
                        <a:effectLst/>
                        <a:latin typeface="Times New Roman"/>
                      </a:endParaRPr>
                    </a:p>
                  </a:txBody>
                  <a:tcPr marL="8855" marR="8855" marT="8855" marB="0" anchor="b">
                    <a:lnL>
                      <a:noFill/>
                    </a:lnL>
                    <a:lnR>
                      <a:noFill/>
                    </a:lnR>
                    <a:lnT>
                      <a:noFill/>
                    </a:lnT>
                    <a:lnB>
                      <a:noFill/>
                    </a:lnB>
                  </a:tcPr>
                </a:tc>
                <a:tc>
                  <a:txBody>
                    <a:bodyPr/>
                    <a:lstStyle/>
                    <a:p>
                      <a:pPr algn="l" fontAlgn="b"/>
                      <a:r>
                        <a:rPr lang="en-US" sz="1100" b="0" i="0" u="none" strike="noStrike" dirty="0">
                          <a:solidFill>
                            <a:srgbClr val="000000"/>
                          </a:solidFill>
                          <a:effectLst/>
                          <a:latin typeface="Times New Roman"/>
                        </a:rPr>
                        <a:t>Observations</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8,176</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1,250</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2,677</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3,578</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3,837</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1,607</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3,350</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4,854</a:t>
                      </a:r>
                    </a:p>
                  </a:txBody>
                  <a:tcPr marL="8855" marR="8855" marT="8855" marB="0" anchor="b">
                    <a:lnL>
                      <a:noFill/>
                    </a:lnL>
                    <a:lnR>
                      <a:noFill/>
                    </a:lnR>
                    <a:lnT>
                      <a:noFill/>
                    </a:lnT>
                    <a:lnB>
                      <a:noFill/>
                    </a:lnB>
                  </a:tcPr>
                </a:tc>
              </a:tr>
              <a:tr h="177061">
                <a:tc>
                  <a:txBody>
                    <a:bodyPr/>
                    <a:lstStyle/>
                    <a:p>
                      <a:pPr algn="l" fontAlgn="b"/>
                      <a:endParaRPr lang="en-US" sz="1100" b="0" i="0" u="none" strike="noStrike">
                        <a:solidFill>
                          <a:srgbClr val="000000"/>
                        </a:solidFill>
                        <a:effectLst/>
                        <a:latin typeface="Times New Roman"/>
                      </a:endParaRPr>
                    </a:p>
                  </a:txBody>
                  <a:tcPr marL="8855" marR="8855" marT="8855" marB="0" anchor="b">
                    <a:lnL>
                      <a:noFill/>
                    </a:lnL>
                    <a:lnR>
                      <a:noFill/>
                    </a:lnR>
                    <a:lnT>
                      <a:noFill/>
                    </a:lnT>
                    <a:lnB>
                      <a:noFill/>
                    </a:lnB>
                  </a:tcPr>
                </a:tc>
                <a:tc>
                  <a:txBody>
                    <a:bodyPr/>
                    <a:lstStyle/>
                    <a:p>
                      <a:pPr algn="l" fontAlgn="b"/>
                      <a:r>
                        <a:rPr lang="en-US" sz="1100" b="0" i="0" u="none" strike="noStrike">
                          <a:solidFill>
                            <a:srgbClr val="000000"/>
                          </a:solidFill>
                          <a:effectLst/>
                          <a:latin typeface="Times New Roman"/>
                        </a:rPr>
                        <a:t>R-square</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0.388</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0.622</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0.521</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0.584</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0.59</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0.597</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0.466</a:t>
                      </a:r>
                    </a:p>
                  </a:txBody>
                  <a:tcPr marL="8855" marR="8855" marT="8855"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0.385</a:t>
                      </a:r>
                    </a:p>
                  </a:txBody>
                  <a:tcPr marL="8855" marR="8855" marT="8855" marB="0" anchor="b">
                    <a:lnL>
                      <a:noFill/>
                    </a:lnL>
                    <a:lnR>
                      <a:noFill/>
                    </a:lnR>
                    <a:lnT>
                      <a:noFill/>
                    </a:lnT>
                    <a:lnB>
                      <a:noFill/>
                    </a:lnB>
                  </a:tcPr>
                </a:tc>
              </a:tr>
              <a:tr h="185911">
                <a:tc>
                  <a:txBody>
                    <a:bodyPr/>
                    <a:lstStyle/>
                    <a:p>
                      <a:pPr algn="l" fontAlgn="b"/>
                      <a:r>
                        <a:rPr lang="en-US" sz="1100" b="1" i="0" u="none" strike="noStrike">
                          <a:solidFill>
                            <a:srgbClr val="000000"/>
                          </a:solidFill>
                          <a:effectLst/>
                          <a:latin typeface="Times New Roman"/>
                        </a:rPr>
                        <a:t> </a:t>
                      </a:r>
                    </a:p>
                  </a:txBody>
                  <a:tcPr marL="8855" marR="8855" marT="8855"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Times New Roman"/>
                        </a:rPr>
                        <a:t> </a:t>
                      </a:r>
                    </a:p>
                  </a:txBody>
                  <a:tcPr marL="8855" marR="8855" marT="8855"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Times New Roman"/>
                        </a:rPr>
                        <a:t> </a:t>
                      </a:r>
                    </a:p>
                  </a:txBody>
                  <a:tcPr marL="8855" marR="8855" marT="8855"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Times New Roman"/>
                        </a:rPr>
                        <a:t> </a:t>
                      </a:r>
                    </a:p>
                  </a:txBody>
                  <a:tcPr marL="8855" marR="8855" marT="8855"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Times New Roman"/>
                        </a:rPr>
                        <a:t> </a:t>
                      </a:r>
                    </a:p>
                  </a:txBody>
                  <a:tcPr marL="8855" marR="8855" marT="8855"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Times New Roman"/>
                        </a:rPr>
                        <a:t> </a:t>
                      </a:r>
                    </a:p>
                  </a:txBody>
                  <a:tcPr marL="8855" marR="8855" marT="8855"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Times New Roman"/>
                        </a:rPr>
                        <a:t> </a:t>
                      </a:r>
                    </a:p>
                  </a:txBody>
                  <a:tcPr marL="8855" marR="8855" marT="8855"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Times New Roman"/>
                        </a:rPr>
                        <a:t> </a:t>
                      </a:r>
                    </a:p>
                  </a:txBody>
                  <a:tcPr marL="8855" marR="8855" marT="8855"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Times New Roman"/>
                        </a:rPr>
                        <a:t> </a:t>
                      </a:r>
                    </a:p>
                  </a:txBody>
                  <a:tcPr marL="8855" marR="8855" marT="8855"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effectLst/>
                          <a:latin typeface="Times New Roman"/>
                        </a:rPr>
                        <a:t> </a:t>
                      </a:r>
                    </a:p>
                  </a:txBody>
                  <a:tcPr marL="8855" marR="8855" marT="8855"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extBox 2"/>
          <p:cNvSpPr txBox="1"/>
          <p:nvPr/>
        </p:nvSpPr>
        <p:spPr>
          <a:xfrm>
            <a:off x="371475" y="6067425"/>
            <a:ext cx="8067675" cy="1015663"/>
          </a:xfrm>
          <a:prstGeom prst="rect">
            <a:avLst/>
          </a:prstGeom>
          <a:noFill/>
        </p:spPr>
        <p:txBody>
          <a:bodyPr wrap="square" rtlCol="0">
            <a:spAutoFit/>
          </a:bodyPr>
          <a:lstStyle/>
          <a:p>
            <a:r>
              <a:rPr lang="en-US" sz="1000" dirty="0"/>
              <a:t>OLS estimates </a:t>
            </a:r>
            <a:r>
              <a:rPr lang="en-US" sz="1000" dirty="0" smtClean="0"/>
              <a:t>with </a:t>
            </a:r>
            <a:r>
              <a:rPr lang="en-US" sz="1000" dirty="0"/>
              <a:t>standard errors clustered at the HRR-level in parentheses. Facilities prices are regression adjusted transaction prices. All regressions include HRR and year fixed effects, and controls for </a:t>
            </a:r>
            <a:r>
              <a:rPr lang="en-US" sz="1000" dirty="0" smtClean="0"/>
              <a:t>county </a:t>
            </a:r>
            <a:r>
              <a:rPr lang="en-US" sz="1000" dirty="0"/>
              <a:t>insurance rate and median income, Medicare payment rate, and share of hospital activity covered by Medicare and Medicaid. </a:t>
            </a:r>
          </a:p>
          <a:p>
            <a:endParaRPr lang="en-US" sz="1000" dirty="0"/>
          </a:p>
          <a:p>
            <a:endParaRPr lang="en-US" sz="1000" dirty="0"/>
          </a:p>
          <a:p>
            <a:endParaRPr lang="en-US" sz="1000" dirty="0"/>
          </a:p>
        </p:txBody>
      </p:sp>
      <p:sp>
        <p:nvSpPr>
          <p:cNvPr id="7" name="TextBox 6"/>
          <p:cNvSpPr txBox="1"/>
          <p:nvPr/>
        </p:nvSpPr>
        <p:spPr>
          <a:xfrm>
            <a:off x="0" y="6523319"/>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300226562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119074" y="1273186"/>
            <a:ext cx="8618537" cy="5262980"/>
          </a:xfrm>
        </p:spPr>
        <p:txBody>
          <a:bodyPr/>
          <a:lstStyle/>
          <a:p>
            <a:pPr marL="0" indent="0">
              <a:buSzPct val="100000"/>
            </a:pPr>
            <a:endParaRPr lang="en-US" sz="1800" dirty="0"/>
          </a:p>
          <a:p>
            <a:pPr marL="342900" indent="-342900">
              <a:buSzPct val="100000"/>
              <a:buFont typeface="+mj-lt"/>
              <a:buAutoNum type="arabicPeriod"/>
            </a:pPr>
            <a:r>
              <a:rPr lang="en-US" sz="1800" dirty="0" smtClean="0"/>
              <a:t>Private health spending per beneficiary per HRR varies by a factor of three across the nation. </a:t>
            </a:r>
          </a:p>
          <a:p>
            <a:pPr marL="0" indent="0">
              <a:buSzPct val="100000"/>
            </a:pPr>
            <a:endParaRPr lang="en-US" sz="1800" dirty="0" smtClean="0"/>
          </a:p>
          <a:p>
            <a:pPr marL="0" indent="0">
              <a:buSzPct val="100000"/>
            </a:pPr>
            <a:endParaRPr lang="en-US" sz="1800" dirty="0" smtClean="0"/>
          </a:p>
          <a:p>
            <a:pPr marL="342900" indent="-342900">
              <a:buSzPct val="100000"/>
              <a:buFont typeface="+mj-lt"/>
              <a:buAutoNum type="arabicPeriod"/>
            </a:pPr>
            <a:r>
              <a:rPr lang="en-US" sz="1800" dirty="0" smtClean="0"/>
              <a:t>The correlation between HRR-level spending per Medicare beneficiary and spending per privately insured beneficiary is low (14.0%)</a:t>
            </a:r>
          </a:p>
          <a:p>
            <a:pPr marL="342900" indent="-342900">
              <a:buSzPct val="100000"/>
              <a:buFont typeface="+mj-lt"/>
              <a:buAutoNum type="arabicPeriod"/>
            </a:pPr>
            <a:endParaRPr lang="en-US" sz="1800" dirty="0" smtClean="0"/>
          </a:p>
          <a:p>
            <a:pPr marL="0" indent="0">
              <a:buSzPct val="100000"/>
            </a:pPr>
            <a:endParaRPr lang="en-US" sz="1800" dirty="0" smtClean="0"/>
          </a:p>
          <a:p>
            <a:pPr marL="342900" indent="-342900">
              <a:buSzPct val="100000"/>
              <a:buFont typeface="+mj-lt"/>
              <a:buAutoNum type="arabicPeriod"/>
            </a:pPr>
            <a:r>
              <a:rPr lang="en-US" sz="1800" dirty="0" smtClean="0"/>
              <a:t>There is extensive private spending variation within and across markets – up to 400% within markets and far higher than Medicare within/across markets; </a:t>
            </a:r>
          </a:p>
          <a:p>
            <a:pPr marL="342900" indent="-342900">
              <a:buSzPct val="100000"/>
              <a:buFont typeface="+mj-lt"/>
              <a:buAutoNum type="arabicPeriod"/>
            </a:pPr>
            <a:endParaRPr lang="en-US" sz="1800" dirty="0" smtClean="0"/>
          </a:p>
          <a:p>
            <a:pPr marL="342900" indent="-342900">
              <a:buSzPct val="100000"/>
              <a:buFont typeface="+mj-lt"/>
              <a:buAutoNum type="arabicPeriod"/>
            </a:pPr>
            <a:endParaRPr lang="en-US" sz="1800" dirty="0" smtClean="0"/>
          </a:p>
          <a:p>
            <a:pPr marL="342900" indent="-342900">
              <a:buSzPct val="100000"/>
              <a:buFont typeface="+mj-lt"/>
              <a:buAutoNum type="arabicPeriod"/>
            </a:pPr>
            <a:r>
              <a:rPr lang="en-US" sz="1800" dirty="0" smtClean="0"/>
              <a:t>Price is the primary driver of spending variation for the privately insured; </a:t>
            </a:r>
          </a:p>
          <a:p>
            <a:pPr marL="342900" indent="-342900">
              <a:buSzPct val="100000"/>
              <a:buFont typeface="+mj-lt"/>
              <a:buAutoNum type="arabicPeriod"/>
            </a:pPr>
            <a:endParaRPr lang="en-US" sz="1800" dirty="0" smtClean="0"/>
          </a:p>
          <a:p>
            <a:pPr marL="342900" indent="-342900">
              <a:buSzPct val="100000"/>
              <a:buFont typeface="+mj-lt"/>
              <a:buAutoNum type="arabicPeriod"/>
            </a:pPr>
            <a:endParaRPr lang="en-US" sz="1800" dirty="0"/>
          </a:p>
          <a:p>
            <a:pPr marL="342900" indent="-342900">
              <a:buSzPct val="100000"/>
              <a:buFont typeface="+mj-lt"/>
              <a:buAutoNum type="arabicPeriod"/>
            </a:pPr>
            <a:r>
              <a:rPr lang="en-US" sz="1800" dirty="0" smtClean="0"/>
              <a:t>Monopoly hospitals have a 15.3% price premium.</a:t>
            </a:r>
          </a:p>
          <a:p>
            <a:pPr>
              <a:buFont typeface="+mj-lt"/>
              <a:buAutoNum type="arabicPeriod"/>
            </a:pPr>
            <a:endParaRPr lang="en-US" sz="1800" dirty="0"/>
          </a:p>
          <a:p>
            <a:pPr marL="0" indent="0"/>
            <a:endParaRPr lang="en-US" sz="1800" dirty="0" smtClean="0"/>
          </a:p>
        </p:txBody>
      </p:sp>
      <p:sp>
        <p:nvSpPr>
          <p:cNvPr id="4" name="Slide Number Placeholder 3"/>
          <p:cNvSpPr>
            <a:spLocks noGrp="1"/>
          </p:cNvSpPr>
          <p:nvPr>
            <p:ph type="sldNum" sz="quarter" idx="10"/>
          </p:nvPr>
        </p:nvSpPr>
        <p:spPr>
          <a:xfrm>
            <a:off x="8566431" y="6511935"/>
            <a:ext cx="171171" cy="184666"/>
          </a:xfrm>
        </p:spPr>
        <p:txBody>
          <a:bodyPr/>
          <a:lstStyle/>
          <a:p>
            <a:fld id="{B8CFF181-2F3B-4AA1-9654-173B98EB0EB6}" type="slidenum">
              <a:rPr lang="en-US" smtClean="0"/>
              <a:pPr/>
              <a:t>45</a:t>
            </a:fld>
            <a:endParaRPr lang="en-US"/>
          </a:p>
        </p:txBody>
      </p:sp>
      <p:sp>
        <p:nvSpPr>
          <p:cNvPr id="5" name="TextBox 4"/>
          <p:cNvSpPr txBox="1"/>
          <p:nvPr/>
        </p:nvSpPr>
        <p:spPr>
          <a:xfrm>
            <a:off x="0" y="6523319"/>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412330709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t>
            </a:r>
            <a:r>
              <a:rPr lang="en-US" dirty="0" err="1" smtClean="0"/>
              <a:t>Con’t</a:t>
            </a:r>
            <a:endParaRPr lang="en-US" dirty="0"/>
          </a:p>
        </p:txBody>
      </p:sp>
      <p:sp>
        <p:nvSpPr>
          <p:cNvPr id="3" name="Content Placeholder 2"/>
          <p:cNvSpPr>
            <a:spLocks noGrp="1"/>
          </p:cNvSpPr>
          <p:nvPr>
            <p:ph idx="1"/>
          </p:nvPr>
        </p:nvSpPr>
        <p:spPr>
          <a:xfrm>
            <a:off x="119074" y="1273186"/>
            <a:ext cx="8618537" cy="4647427"/>
          </a:xfrm>
        </p:spPr>
        <p:txBody>
          <a:bodyPr/>
          <a:lstStyle/>
          <a:p>
            <a:pPr marL="285750" indent="-285750">
              <a:buSzPct val="100000"/>
              <a:buFont typeface="Arial"/>
              <a:buChar char="•"/>
            </a:pPr>
            <a:r>
              <a:rPr lang="en-US" sz="1800" dirty="0" smtClean="0"/>
              <a:t>We need to look beyond Grand Junction, Colorado, Rochester, Minnesota, and La Crosse, Wisconsin; </a:t>
            </a:r>
          </a:p>
          <a:p>
            <a:pPr marL="285750" indent="-285750">
              <a:buSzPct val="100000"/>
              <a:buFont typeface="Arial"/>
              <a:buChar char="•"/>
            </a:pPr>
            <a:endParaRPr lang="en-US" sz="1800" dirty="0"/>
          </a:p>
          <a:p>
            <a:pPr marL="285750" indent="-285750">
              <a:buSzPct val="100000"/>
              <a:buFont typeface="Arial"/>
              <a:buChar char="•"/>
            </a:pPr>
            <a:r>
              <a:rPr lang="en-US" sz="1800" dirty="0" smtClean="0"/>
              <a:t>If we think focuses on regions is important, look at: Rochester, New York, Dubuque, Iowa, Lynchburg, VA, De Moines, Iowa; </a:t>
            </a:r>
          </a:p>
          <a:p>
            <a:pPr marL="285750" indent="-285750">
              <a:buSzPct val="100000"/>
              <a:buFont typeface="Arial"/>
              <a:buChar char="•"/>
            </a:pPr>
            <a:endParaRPr lang="en-US" sz="1800" dirty="0"/>
          </a:p>
          <a:p>
            <a:pPr>
              <a:buFont typeface="Arial"/>
              <a:buChar char="•"/>
            </a:pPr>
            <a:r>
              <a:rPr lang="en-US" sz="1800" dirty="0"/>
              <a:t>Potential savings from reducing prices is large; </a:t>
            </a:r>
          </a:p>
          <a:p>
            <a:pPr>
              <a:buFont typeface="Arial"/>
              <a:buChar char="•"/>
            </a:pPr>
            <a:endParaRPr lang="en-US" sz="1800" dirty="0"/>
          </a:p>
          <a:p>
            <a:pPr lvl="4"/>
            <a:r>
              <a:rPr lang="en-US" sz="1800" dirty="0"/>
              <a:t>Applying Medicare rates lowers private inpatient spending by  </a:t>
            </a:r>
            <a:r>
              <a:rPr lang="en-US" sz="1800" dirty="0" smtClean="0"/>
              <a:t>31%</a:t>
            </a:r>
            <a:endParaRPr lang="en-US" sz="1800" dirty="0"/>
          </a:p>
          <a:p>
            <a:pPr lvl="4"/>
            <a:r>
              <a:rPr lang="en-US" sz="1800" dirty="0"/>
              <a:t>Applying Medicare rates +10% lowers private inpatient spending by </a:t>
            </a:r>
            <a:r>
              <a:rPr lang="en-US" sz="1800" dirty="0" smtClean="0"/>
              <a:t>24%</a:t>
            </a:r>
            <a:endParaRPr lang="en-US" sz="1800" dirty="0"/>
          </a:p>
          <a:p>
            <a:pPr lvl="4"/>
            <a:r>
              <a:rPr lang="en-US" sz="1800" dirty="0"/>
              <a:t>Applying Medicare rates </a:t>
            </a:r>
            <a:r>
              <a:rPr lang="en-US" sz="1800" dirty="0" smtClean="0"/>
              <a:t>+30</a:t>
            </a:r>
            <a:r>
              <a:rPr lang="en-US" sz="1800" dirty="0"/>
              <a:t>% lowers private inpatient spending by </a:t>
            </a:r>
            <a:r>
              <a:rPr lang="en-US" sz="1800" dirty="0" smtClean="0"/>
              <a:t>11%</a:t>
            </a:r>
          </a:p>
          <a:p>
            <a:pPr lvl="4"/>
            <a:endParaRPr lang="en-US" sz="1800" dirty="0"/>
          </a:p>
          <a:p>
            <a:pPr marL="284163" lvl="1" indent="-282575"/>
            <a:r>
              <a:rPr lang="en-US" sz="1800" dirty="0" smtClean="0"/>
              <a:t>Rather than attending current provider, if everyone paying above median prices got Median pries in their HRR, it would lower inpatient spending by 20.3%.</a:t>
            </a:r>
            <a:endParaRPr lang="en-US" sz="1800" dirty="0"/>
          </a:p>
          <a:p>
            <a:pPr lvl="1"/>
            <a:endParaRPr lang="en-US" dirty="0"/>
          </a:p>
          <a:p>
            <a:pPr>
              <a:buFont typeface="+mj-lt"/>
              <a:buAutoNum type="arabicPeriod"/>
            </a:pPr>
            <a:endParaRPr lang="en-US" dirty="0"/>
          </a:p>
          <a:p>
            <a:pPr marL="285750" indent="-285750">
              <a:buSzPct val="100000"/>
              <a:buFont typeface="Arial"/>
              <a:buChar char="•"/>
            </a:pPr>
            <a:endParaRPr lang="en-US" sz="1800" dirty="0" smtClean="0"/>
          </a:p>
        </p:txBody>
      </p:sp>
      <p:sp>
        <p:nvSpPr>
          <p:cNvPr id="4" name="Slide Number Placeholder 3"/>
          <p:cNvSpPr>
            <a:spLocks noGrp="1"/>
          </p:cNvSpPr>
          <p:nvPr>
            <p:ph type="sldNum" sz="quarter" idx="10"/>
          </p:nvPr>
        </p:nvSpPr>
        <p:spPr>
          <a:xfrm>
            <a:off x="8566431" y="6511935"/>
            <a:ext cx="171171" cy="184666"/>
          </a:xfrm>
        </p:spPr>
        <p:txBody>
          <a:bodyPr/>
          <a:lstStyle/>
          <a:p>
            <a:fld id="{B8CFF181-2F3B-4AA1-9654-173B98EB0EB6}" type="slidenum">
              <a:rPr lang="en-US" smtClean="0"/>
              <a:pPr/>
              <a:t>46</a:t>
            </a:fld>
            <a:endParaRPr lang="en-US"/>
          </a:p>
        </p:txBody>
      </p:sp>
      <p:sp>
        <p:nvSpPr>
          <p:cNvPr id="5" name="TextBox 4"/>
          <p:cNvSpPr txBox="1"/>
          <p:nvPr/>
        </p:nvSpPr>
        <p:spPr>
          <a:xfrm>
            <a:off x="0" y="6523319"/>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173955601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Implications</a:t>
            </a:r>
            <a:endParaRPr lang="en-US" dirty="0"/>
          </a:p>
        </p:txBody>
      </p:sp>
      <p:sp>
        <p:nvSpPr>
          <p:cNvPr id="3" name="Content Placeholder 2"/>
          <p:cNvSpPr>
            <a:spLocks noGrp="1"/>
          </p:cNvSpPr>
          <p:nvPr>
            <p:ph idx="1"/>
          </p:nvPr>
        </p:nvSpPr>
        <p:spPr>
          <a:xfrm>
            <a:off x="119074" y="1273186"/>
            <a:ext cx="8618537" cy="4924426"/>
          </a:xfrm>
        </p:spPr>
        <p:txBody>
          <a:bodyPr/>
          <a:lstStyle/>
          <a:p>
            <a:pPr>
              <a:buFont typeface="Arial"/>
              <a:buChar char="•"/>
            </a:pPr>
            <a:r>
              <a:rPr lang="en-US" sz="1800" dirty="0" smtClean="0"/>
              <a:t>Strategies to address health care spending variation across the US may differ for publicly and privately insured populations;</a:t>
            </a:r>
          </a:p>
          <a:p>
            <a:pPr>
              <a:buFont typeface="Arial"/>
              <a:buChar char="•"/>
            </a:pPr>
            <a:endParaRPr lang="en-US" sz="1800" dirty="0"/>
          </a:p>
          <a:p>
            <a:pPr>
              <a:buFont typeface="Arial"/>
              <a:buChar char="•"/>
            </a:pPr>
            <a:endParaRPr lang="en-US" sz="1800" dirty="0" smtClean="0"/>
          </a:p>
          <a:p>
            <a:pPr>
              <a:buFont typeface="Arial"/>
              <a:buChar char="•"/>
            </a:pPr>
            <a:r>
              <a:rPr lang="en-US" sz="1800" dirty="0" smtClean="0"/>
              <a:t>Reducing spending for the privately insured will come via targeting high prices &amp; service intensity;</a:t>
            </a:r>
          </a:p>
          <a:p>
            <a:pPr>
              <a:buFont typeface="Arial"/>
              <a:buChar char="•"/>
            </a:pPr>
            <a:endParaRPr lang="en-US" sz="1800" dirty="0"/>
          </a:p>
          <a:p>
            <a:pPr lvl="4">
              <a:buFont typeface="Arial"/>
              <a:buChar char="•"/>
            </a:pPr>
            <a:r>
              <a:rPr lang="en-US" sz="1800" dirty="0" smtClean="0"/>
              <a:t>Anti-trust enforcement</a:t>
            </a:r>
          </a:p>
          <a:p>
            <a:pPr lvl="4">
              <a:buFont typeface="Arial"/>
              <a:buChar char="•"/>
            </a:pPr>
            <a:r>
              <a:rPr lang="en-US" sz="1800" dirty="0" smtClean="0"/>
              <a:t>Price regulation</a:t>
            </a:r>
          </a:p>
          <a:p>
            <a:pPr lvl="4">
              <a:buFont typeface="Arial"/>
              <a:buChar char="•"/>
            </a:pPr>
            <a:r>
              <a:rPr lang="en-US" sz="1800" dirty="0" smtClean="0"/>
              <a:t>Raise patients’ price elasticity </a:t>
            </a:r>
          </a:p>
          <a:p>
            <a:pPr lvl="4">
              <a:buFont typeface="Arial"/>
              <a:buChar char="•"/>
            </a:pPr>
            <a:endParaRPr lang="en-US" sz="1800" dirty="0"/>
          </a:p>
          <a:p>
            <a:pPr lvl="4">
              <a:buFont typeface="Arial"/>
              <a:buChar char="•"/>
            </a:pPr>
            <a:endParaRPr lang="en-US" sz="1800" dirty="0" smtClean="0"/>
          </a:p>
          <a:p>
            <a:pPr>
              <a:buFont typeface="Arial"/>
              <a:buChar char="•"/>
            </a:pPr>
            <a:r>
              <a:rPr lang="en-US" sz="1800" dirty="0" smtClean="0"/>
              <a:t>Significant scope for savings by steering patients towards low cost/high quality providers via value-based insurance design;</a:t>
            </a:r>
          </a:p>
          <a:p>
            <a:pPr>
              <a:buFont typeface="Arial"/>
              <a:buChar char="•"/>
            </a:pPr>
            <a:endParaRPr lang="en-US" sz="1800" dirty="0"/>
          </a:p>
          <a:p>
            <a:pPr>
              <a:buFont typeface="Arial"/>
              <a:buChar char="•"/>
            </a:pPr>
            <a:r>
              <a:rPr lang="en-US" sz="1800" dirty="0" smtClean="0"/>
              <a:t>Significant need to make prices more transparent to consumers.</a:t>
            </a:r>
          </a:p>
          <a:p>
            <a:pPr lvl="4">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0"/>
          </p:nvPr>
        </p:nvSpPr>
        <p:spPr>
          <a:xfrm>
            <a:off x="8566431" y="6511935"/>
            <a:ext cx="171171" cy="184666"/>
          </a:xfrm>
        </p:spPr>
        <p:txBody>
          <a:bodyPr/>
          <a:lstStyle/>
          <a:p>
            <a:fld id="{B8CFF181-2F3B-4AA1-9654-173B98EB0EB6}" type="slidenum">
              <a:rPr lang="en-US" smtClean="0"/>
              <a:pPr/>
              <a:t>47</a:t>
            </a:fld>
            <a:endParaRPr lang="en-US"/>
          </a:p>
        </p:txBody>
      </p:sp>
      <p:sp>
        <p:nvSpPr>
          <p:cNvPr id="5" name="TextBox 4"/>
          <p:cNvSpPr txBox="1"/>
          <p:nvPr/>
        </p:nvSpPr>
        <p:spPr>
          <a:xfrm>
            <a:off x="0" y="6523319"/>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23147280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652026" y="6511935"/>
            <a:ext cx="85585" cy="184666"/>
          </a:xfrm>
        </p:spPr>
        <p:txBody>
          <a:bodyPr/>
          <a:lstStyle/>
          <a:p>
            <a:fld id="{0B0DE3AE-FB6B-4E78-BD55-B075A3E500A2}" type="slidenum">
              <a:rPr lang="en-US" smtClean="0"/>
              <a:pPr/>
              <a:t>4</a:t>
            </a:fld>
            <a:endParaRPr lang="en-US"/>
          </a:p>
        </p:txBody>
      </p:sp>
      <p:sp>
        <p:nvSpPr>
          <p:cNvPr id="4" name="Rectangle 3"/>
          <p:cNvSpPr/>
          <p:nvPr/>
        </p:nvSpPr>
        <p:spPr>
          <a:xfrm>
            <a:off x="0" y="0"/>
            <a:ext cx="8961438" cy="2451100"/>
          </a:xfrm>
          <a:prstGeom prst="rect">
            <a:avLst/>
          </a:prstGeom>
          <a:effectLst/>
        </p:spPr>
        <p:style>
          <a:lnRef idx="1">
            <a:schemeClr val="accent1"/>
          </a:lnRef>
          <a:fillRef idx="3">
            <a:schemeClr val="accent1"/>
          </a:fillRef>
          <a:effectRef idx="2">
            <a:schemeClr val="accent1"/>
          </a:effectRef>
          <a:fontRef idx="minor">
            <a:schemeClr val="lt1"/>
          </a:fontRef>
        </p:style>
        <p:txBody>
          <a:bodyPr lIns="91332" tIns="45667" rIns="91332" bIns="45667" rtlCol="0" anchor="ctr"/>
          <a:lstStyle/>
          <a:p>
            <a:pPr algn="ctr"/>
            <a:endParaRPr lang="en-US"/>
          </a:p>
        </p:txBody>
      </p:sp>
      <p:sp>
        <p:nvSpPr>
          <p:cNvPr id="5" name="Rounded Rectangle 4"/>
          <p:cNvSpPr/>
          <p:nvPr/>
        </p:nvSpPr>
        <p:spPr>
          <a:xfrm>
            <a:off x="571500" y="1574800"/>
            <a:ext cx="7823200" cy="825500"/>
          </a:xfrm>
          <a:prstGeom prst="roundRect">
            <a:avLst/>
          </a:prstGeom>
          <a:solidFill>
            <a:srgbClr val="20008F"/>
          </a:solidFill>
          <a:effectLst/>
        </p:spPr>
        <p:style>
          <a:lnRef idx="1">
            <a:schemeClr val="accent1"/>
          </a:lnRef>
          <a:fillRef idx="3">
            <a:schemeClr val="accent1"/>
          </a:fillRef>
          <a:effectRef idx="2">
            <a:schemeClr val="accent1"/>
          </a:effectRef>
          <a:fontRef idx="minor">
            <a:schemeClr val="lt1"/>
          </a:fontRef>
        </p:style>
        <p:txBody>
          <a:bodyPr lIns="91332" tIns="45667" rIns="91332" bIns="45667" rtlCol="0" anchor="ctr"/>
          <a:lstStyle/>
          <a:p>
            <a:pPr algn="ctr"/>
            <a:endParaRPr lang="en-US"/>
          </a:p>
        </p:txBody>
      </p:sp>
      <p:sp>
        <p:nvSpPr>
          <p:cNvPr id="6" name="TextBox 5"/>
          <p:cNvSpPr txBox="1"/>
          <p:nvPr/>
        </p:nvSpPr>
        <p:spPr>
          <a:xfrm>
            <a:off x="2337488" y="1794918"/>
            <a:ext cx="4275361" cy="400002"/>
          </a:xfrm>
          <a:prstGeom prst="rect">
            <a:avLst/>
          </a:prstGeom>
          <a:noFill/>
        </p:spPr>
        <p:txBody>
          <a:bodyPr wrap="none" lIns="91332" tIns="45667" rIns="91332" bIns="45667" rtlCol="0">
            <a:spAutoFit/>
          </a:bodyPr>
          <a:lstStyle/>
          <a:p>
            <a:pPr algn="ctr"/>
            <a:r>
              <a:rPr lang="en-US" sz="2000" b="1" dirty="0">
                <a:solidFill>
                  <a:srgbClr val="FFFFFF"/>
                </a:solidFill>
              </a:rPr>
              <a:t>The </a:t>
            </a:r>
            <a:r>
              <a:rPr lang="en-US" sz="2000" b="1" dirty="0" smtClean="0">
                <a:solidFill>
                  <a:srgbClr val="FFFFFF"/>
                </a:solidFill>
              </a:rPr>
              <a:t>Data and Our Price Measures</a:t>
            </a:r>
            <a:endParaRPr lang="en-US" sz="2000" b="1" dirty="0">
              <a:solidFill>
                <a:srgbClr val="FFFFFF"/>
              </a:solidFill>
            </a:endParaRPr>
          </a:p>
        </p:txBody>
      </p:sp>
      <p:sp>
        <p:nvSpPr>
          <p:cNvPr id="7" name="TextBox 6"/>
          <p:cNvSpPr txBox="1"/>
          <p:nvPr/>
        </p:nvSpPr>
        <p:spPr>
          <a:xfrm>
            <a:off x="0" y="6523319"/>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37578134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HCCI Data</a:t>
            </a:r>
            <a:endParaRPr lang="en-US" dirty="0"/>
          </a:p>
        </p:txBody>
      </p:sp>
      <p:sp>
        <p:nvSpPr>
          <p:cNvPr id="3" name="Content Placeholder 2"/>
          <p:cNvSpPr>
            <a:spLocks noGrp="1"/>
          </p:cNvSpPr>
          <p:nvPr>
            <p:ph idx="1"/>
          </p:nvPr>
        </p:nvSpPr>
        <p:spPr>
          <a:xfrm>
            <a:off x="119074" y="1158875"/>
            <a:ext cx="8618537" cy="5478423"/>
          </a:xfrm>
        </p:spPr>
        <p:txBody>
          <a:bodyPr/>
          <a:lstStyle/>
          <a:p>
            <a:pPr>
              <a:buFont typeface="Arial"/>
              <a:buChar char="•"/>
            </a:pPr>
            <a:r>
              <a:rPr lang="en-US" sz="2000" dirty="0"/>
              <a:t>Claims level data from the Health Care Cost Institute</a:t>
            </a:r>
          </a:p>
          <a:p>
            <a:pPr marL="0" indent="0"/>
            <a:endParaRPr lang="en-US" sz="2000" dirty="0"/>
          </a:p>
          <a:p>
            <a:pPr>
              <a:buFont typeface="Arial"/>
              <a:buChar char="•"/>
            </a:pPr>
            <a:endParaRPr lang="en-US" sz="2000" dirty="0"/>
          </a:p>
          <a:p>
            <a:pPr>
              <a:buFont typeface="Arial"/>
              <a:buChar char="•"/>
            </a:pPr>
            <a:r>
              <a:rPr lang="en-US" sz="2000" dirty="0"/>
              <a:t>Includes ESI claims from Aetna, UnitedHealth Group, and Humana for individuals with coverage from from 2007 – 2011;</a:t>
            </a:r>
          </a:p>
          <a:p>
            <a:pPr>
              <a:buFont typeface="Arial"/>
              <a:buChar char="•"/>
            </a:pPr>
            <a:endParaRPr lang="en-US" sz="2000" dirty="0"/>
          </a:p>
          <a:p>
            <a:pPr lvl="5">
              <a:buFont typeface="Arial"/>
              <a:buChar char="•"/>
            </a:pPr>
            <a:r>
              <a:rPr lang="en-US" sz="2000" dirty="0"/>
              <a:t>88.7 million unique individuals;</a:t>
            </a:r>
          </a:p>
          <a:p>
            <a:pPr lvl="5">
              <a:buFont typeface="Arial"/>
              <a:buChar char="•"/>
            </a:pPr>
            <a:r>
              <a:rPr lang="en-US" sz="2000" dirty="0" smtClean="0"/>
              <a:t>Covers </a:t>
            </a:r>
            <a:r>
              <a:rPr lang="en-US" sz="2000" dirty="0"/>
              <a:t>approximately </a:t>
            </a:r>
            <a:r>
              <a:rPr lang="en-US" sz="2000" dirty="0" smtClean="0"/>
              <a:t>27.6% </a:t>
            </a:r>
            <a:r>
              <a:rPr lang="en-US" sz="2000" dirty="0"/>
              <a:t>of Americans with ESI</a:t>
            </a:r>
          </a:p>
          <a:p>
            <a:pPr marL="889549" lvl="5" indent="0">
              <a:buNone/>
            </a:pPr>
            <a:endParaRPr lang="en-US" sz="2000" dirty="0"/>
          </a:p>
          <a:p>
            <a:pPr>
              <a:buFont typeface="Arial"/>
              <a:buChar char="•"/>
            </a:pPr>
            <a:endParaRPr lang="en-US" sz="2000" dirty="0"/>
          </a:p>
          <a:p>
            <a:pPr>
              <a:buFont typeface="Arial"/>
              <a:buChar char="•"/>
            </a:pPr>
            <a:r>
              <a:rPr lang="en-US" sz="2000" dirty="0"/>
              <a:t>Data includes the price providers charged, the negotiated contribution of the payers, and the contribution of patients via co-payments and co-insurance;</a:t>
            </a:r>
          </a:p>
          <a:p>
            <a:pPr>
              <a:buFont typeface="Arial"/>
              <a:buChar char="•"/>
            </a:pPr>
            <a:endParaRPr lang="en-US" sz="2000" dirty="0"/>
          </a:p>
          <a:p>
            <a:pPr marL="0" indent="0"/>
            <a:endParaRPr lang="en-US" dirty="0"/>
          </a:p>
          <a:p>
            <a:pPr>
              <a:buFont typeface="Arial"/>
              <a:buChar char="•"/>
            </a:pPr>
            <a:r>
              <a:rPr lang="en-US" sz="2000" dirty="0"/>
              <a:t>Able to link to a wide array of external </a:t>
            </a:r>
            <a:r>
              <a:rPr lang="en-US" sz="2000" dirty="0" smtClean="0"/>
              <a:t>data</a:t>
            </a:r>
            <a:endParaRPr lang="en-US" sz="2000" dirty="0"/>
          </a:p>
          <a:p>
            <a:pPr>
              <a:buFont typeface="Arial"/>
              <a:buChar char="•"/>
            </a:pPr>
            <a:endParaRPr lang="en-US" sz="2000" dirty="0"/>
          </a:p>
          <a:p>
            <a:pPr marL="0" indent="0"/>
            <a:endParaRPr lang="en-US" sz="2000" dirty="0"/>
          </a:p>
        </p:txBody>
      </p:sp>
      <p:sp>
        <p:nvSpPr>
          <p:cNvPr id="4" name="Slide Number Placeholder 3"/>
          <p:cNvSpPr>
            <a:spLocks noGrp="1"/>
          </p:cNvSpPr>
          <p:nvPr>
            <p:ph type="sldNum" sz="quarter" idx="10"/>
          </p:nvPr>
        </p:nvSpPr>
        <p:spPr>
          <a:xfrm>
            <a:off x="8652026" y="6511935"/>
            <a:ext cx="85585" cy="184666"/>
          </a:xfrm>
        </p:spPr>
        <p:txBody>
          <a:bodyPr/>
          <a:lstStyle/>
          <a:p>
            <a:fld id="{B8CFF181-2F3B-4AA1-9654-173B98EB0EB6}" type="slidenum">
              <a:rPr lang="en-US" smtClean="0"/>
              <a:pPr/>
              <a:t>5</a:t>
            </a:fld>
            <a:endParaRPr lang="en-US"/>
          </a:p>
        </p:txBody>
      </p:sp>
      <p:sp>
        <p:nvSpPr>
          <p:cNvPr id="5" name="TextBox 4"/>
          <p:cNvSpPr txBox="1"/>
          <p:nvPr/>
        </p:nvSpPr>
        <p:spPr>
          <a:xfrm>
            <a:off x="0" y="6523319"/>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38992252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Stuart\Dropbox\HCCI_Study\20150226_packupdate\maps\cover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922" y="1370459"/>
            <a:ext cx="6970518" cy="53863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National Coverage of Data</a:t>
            </a:r>
            <a:endParaRPr lang="en-US" dirty="0"/>
          </a:p>
        </p:txBody>
      </p:sp>
      <p:sp>
        <p:nvSpPr>
          <p:cNvPr id="4" name="Slide Number Placeholder 3"/>
          <p:cNvSpPr>
            <a:spLocks noGrp="1"/>
          </p:cNvSpPr>
          <p:nvPr>
            <p:ph type="sldNum" sz="quarter" idx="10"/>
          </p:nvPr>
        </p:nvSpPr>
        <p:spPr>
          <a:xfrm>
            <a:off x="8652026" y="6511936"/>
            <a:ext cx="85585" cy="184666"/>
          </a:xfrm>
        </p:spPr>
        <p:txBody>
          <a:bodyPr/>
          <a:lstStyle/>
          <a:p>
            <a:fld id="{B8CFF181-2F3B-4AA1-9654-173B98EB0EB6}" type="slidenum">
              <a:rPr lang="en-US" smtClean="0">
                <a:solidFill>
                  <a:srgbClr val="FFFFFF"/>
                </a:solidFill>
              </a:rPr>
              <a:pPr/>
              <a:t>6</a:t>
            </a:fld>
            <a:endParaRPr lang="en-US">
              <a:solidFill>
                <a:srgbClr val="FFFFFF"/>
              </a:solidFill>
            </a:endParaRPr>
          </a:p>
        </p:txBody>
      </p:sp>
      <p:sp>
        <p:nvSpPr>
          <p:cNvPr id="3" name="Rectangle 2"/>
          <p:cNvSpPr/>
          <p:nvPr/>
        </p:nvSpPr>
        <p:spPr>
          <a:xfrm>
            <a:off x="2875016" y="1672292"/>
            <a:ext cx="3410465" cy="461319"/>
          </a:xfrm>
          <a:prstGeom prst="rect">
            <a:avLst/>
          </a:prstGeom>
        </p:spPr>
        <p:style>
          <a:lnRef idx="2">
            <a:schemeClr val="accent3"/>
          </a:lnRef>
          <a:fillRef idx="1">
            <a:schemeClr val="lt1"/>
          </a:fillRef>
          <a:effectRef idx="0">
            <a:schemeClr val="accent3"/>
          </a:effectRef>
          <a:fontRef idx="minor">
            <a:schemeClr val="dk1"/>
          </a:fontRef>
        </p:style>
        <p:txBody>
          <a:bodyPr lIns="91332" tIns="45667" rIns="91332" bIns="45667" rtlCol="0" anchor="ctr"/>
          <a:lstStyle/>
          <a:p>
            <a:pPr algn="ctr"/>
            <a:endParaRPr lang="en-US"/>
          </a:p>
        </p:txBody>
      </p:sp>
      <p:sp>
        <p:nvSpPr>
          <p:cNvPr id="9" name="Rectangle 8"/>
          <p:cNvSpPr/>
          <p:nvPr/>
        </p:nvSpPr>
        <p:spPr>
          <a:xfrm>
            <a:off x="0" y="831850"/>
            <a:ext cx="8961438" cy="1077218"/>
          </a:xfrm>
          <a:prstGeom prst="rect">
            <a:avLst/>
          </a:prstGeom>
        </p:spPr>
        <p:txBody>
          <a:bodyPr wrap="square" lIns="91332" tIns="45667" rIns="91332" bIns="45667">
            <a:spAutoFit/>
          </a:bodyPr>
          <a:lstStyle/>
          <a:p>
            <a:pPr>
              <a:buFont typeface="Arial"/>
              <a:buChar char="•"/>
              <a:defRPr/>
            </a:pPr>
            <a:r>
              <a:rPr lang="en-US" b="1" dirty="0"/>
              <a:t>High Shares: </a:t>
            </a:r>
            <a:r>
              <a:rPr lang="en-US" dirty="0"/>
              <a:t>Texas, Arizona, Colorado, Florida, Georgia, Kentucky, Ohio, Wisconsin, New Jersey, DC, and </a:t>
            </a:r>
            <a:r>
              <a:rPr lang="en-US" dirty="0" smtClean="0"/>
              <a:t>Rhode Island have </a:t>
            </a:r>
            <a:r>
              <a:rPr lang="en-US" dirty="0"/>
              <a:t>a high share of HCCI data. </a:t>
            </a:r>
          </a:p>
          <a:p>
            <a:pPr>
              <a:buFont typeface="Arial"/>
              <a:buChar char="•"/>
              <a:defRPr/>
            </a:pPr>
            <a:endParaRPr lang="en-US" dirty="0"/>
          </a:p>
          <a:p>
            <a:pPr>
              <a:buFont typeface="Arial"/>
              <a:buChar char="•"/>
              <a:defRPr/>
            </a:pPr>
            <a:r>
              <a:rPr lang="en-US" b="1" dirty="0"/>
              <a:t>Low Shares</a:t>
            </a:r>
            <a:r>
              <a:rPr lang="en-US" dirty="0"/>
              <a:t>: Vermont, Michigan, Alabama, Wyoming, Montana, </a:t>
            </a:r>
            <a:r>
              <a:rPr lang="en-US" dirty="0" smtClean="0"/>
              <a:t>South Dakota, and Hawaii</a:t>
            </a:r>
            <a:endParaRPr lang="en-US" dirty="0"/>
          </a:p>
        </p:txBody>
      </p:sp>
      <p:sp>
        <p:nvSpPr>
          <p:cNvPr id="8" name="TextBox 7"/>
          <p:cNvSpPr txBox="1"/>
          <p:nvPr/>
        </p:nvSpPr>
        <p:spPr>
          <a:xfrm>
            <a:off x="1747854" y="2362209"/>
            <a:ext cx="441126" cy="400099"/>
          </a:xfrm>
          <a:prstGeom prst="rect">
            <a:avLst/>
          </a:prstGeom>
          <a:noFill/>
        </p:spPr>
        <p:txBody>
          <a:bodyPr wrap="none" lIns="91332" tIns="45667" rIns="91332" bIns="45667" rtlCol="0">
            <a:spAutoFit/>
          </a:bodyPr>
          <a:lstStyle/>
          <a:p>
            <a:pPr algn="ctr"/>
            <a:r>
              <a:rPr lang="en-US" sz="1000" dirty="0">
                <a:solidFill>
                  <a:srgbClr val="FFFFFF"/>
                </a:solidFill>
              </a:rPr>
              <a:t>WA</a:t>
            </a:r>
          </a:p>
          <a:p>
            <a:pPr algn="ctr"/>
            <a:r>
              <a:rPr lang="en-US" sz="1000" dirty="0">
                <a:solidFill>
                  <a:srgbClr val="FFFFFF"/>
                </a:solidFill>
              </a:rPr>
              <a:t>16.4</a:t>
            </a:r>
          </a:p>
        </p:txBody>
      </p:sp>
      <p:sp>
        <p:nvSpPr>
          <p:cNvPr id="11" name="TextBox 10"/>
          <p:cNvSpPr txBox="1"/>
          <p:nvPr/>
        </p:nvSpPr>
        <p:spPr>
          <a:xfrm>
            <a:off x="1600242" y="2832104"/>
            <a:ext cx="431528" cy="400110"/>
          </a:xfrm>
          <a:prstGeom prst="rect">
            <a:avLst/>
          </a:prstGeom>
          <a:noFill/>
        </p:spPr>
        <p:txBody>
          <a:bodyPr wrap="none" lIns="91332" tIns="45667" rIns="91332" bIns="45667" rtlCol="0">
            <a:spAutoFit/>
          </a:bodyPr>
          <a:lstStyle/>
          <a:p>
            <a:pPr algn="ctr"/>
            <a:r>
              <a:rPr lang="en-US" sz="1000" dirty="0">
                <a:solidFill>
                  <a:srgbClr val="FFFFFF"/>
                </a:solidFill>
              </a:rPr>
              <a:t>OR</a:t>
            </a:r>
          </a:p>
          <a:p>
            <a:pPr algn="ctr"/>
            <a:r>
              <a:rPr lang="en-US" sz="1000" dirty="0">
                <a:solidFill>
                  <a:srgbClr val="FFFFFF"/>
                </a:solidFill>
              </a:rPr>
              <a:t>16.0</a:t>
            </a:r>
          </a:p>
        </p:txBody>
      </p:sp>
      <p:sp>
        <p:nvSpPr>
          <p:cNvPr id="12" name="TextBox 11"/>
          <p:cNvSpPr txBox="1"/>
          <p:nvPr/>
        </p:nvSpPr>
        <p:spPr>
          <a:xfrm>
            <a:off x="1435154" y="3757624"/>
            <a:ext cx="431528" cy="400110"/>
          </a:xfrm>
          <a:prstGeom prst="rect">
            <a:avLst/>
          </a:prstGeom>
          <a:noFill/>
        </p:spPr>
        <p:txBody>
          <a:bodyPr wrap="none" lIns="91332" tIns="45667" rIns="91332" bIns="45667" rtlCol="0">
            <a:spAutoFit/>
          </a:bodyPr>
          <a:lstStyle/>
          <a:p>
            <a:pPr algn="ctr"/>
            <a:r>
              <a:rPr lang="en-US" sz="1000" dirty="0">
                <a:solidFill>
                  <a:srgbClr val="FFFFFF"/>
                </a:solidFill>
              </a:rPr>
              <a:t>CA</a:t>
            </a:r>
          </a:p>
          <a:p>
            <a:pPr algn="ctr"/>
            <a:r>
              <a:rPr lang="en-US" sz="1000" dirty="0">
                <a:solidFill>
                  <a:srgbClr val="FFFFFF"/>
                </a:solidFill>
              </a:rPr>
              <a:t>15.6</a:t>
            </a:r>
          </a:p>
        </p:txBody>
      </p:sp>
      <p:sp>
        <p:nvSpPr>
          <p:cNvPr id="13" name="TextBox 12"/>
          <p:cNvSpPr txBox="1"/>
          <p:nvPr/>
        </p:nvSpPr>
        <p:spPr>
          <a:xfrm>
            <a:off x="2654352" y="5156200"/>
            <a:ext cx="431529" cy="400110"/>
          </a:xfrm>
          <a:prstGeom prst="rect">
            <a:avLst/>
          </a:prstGeom>
          <a:noFill/>
        </p:spPr>
        <p:txBody>
          <a:bodyPr wrap="none" lIns="91332" tIns="45667" rIns="91332" bIns="45667" rtlCol="0">
            <a:spAutoFit/>
          </a:bodyPr>
          <a:lstStyle/>
          <a:p>
            <a:pPr algn="ctr"/>
            <a:r>
              <a:rPr lang="en-US" sz="1000" dirty="0">
                <a:solidFill>
                  <a:srgbClr val="FFFFFF"/>
                </a:solidFill>
              </a:rPr>
              <a:t>AK</a:t>
            </a:r>
          </a:p>
          <a:p>
            <a:pPr algn="ctr"/>
            <a:r>
              <a:rPr lang="en-US" sz="1000" dirty="0">
                <a:solidFill>
                  <a:srgbClr val="FFFFFF"/>
                </a:solidFill>
              </a:rPr>
              <a:t>15.2</a:t>
            </a:r>
          </a:p>
        </p:txBody>
      </p:sp>
      <p:sp>
        <p:nvSpPr>
          <p:cNvPr id="15" name="TextBox 14"/>
          <p:cNvSpPr txBox="1"/>
          <p:nvPr/>
        </p:nvSpPr>
        <p:spPr>
          <a:xfrm>
            <a:off x="1685349" y="5194300"/>
            <a:ext cx="362937" cy="400110"/>
          </a:xfrm>
          <a:prstGeom prst="rect">
            <a:avLst/>
          </a:prstGeom>
          <a:noFill/>
        </p:spPr>
        <p:txBody>
          <a:bodyPr wrap="none" lIns="91332" tIns="45667" rIns="91332" bIns="45667" rtlCol="0">
            <a:spAutoFit/>
          </a:bodyPr>
          <a:lstStyle/>
          <a:p>
            <a:pPr algn="ctr"/>
            <a:r>
              <a:rPr lang="en-US" sz="1000" dirty="0">
                <a:solidFill>
                  <a:srgbClr val="FFFFFF"/>
                </a:solidFill>
              </a:rPr>
              <a:t>HI.</a:t>
            </a:r>
          </a:p>
          <a:p>
            <a:pPr algn="ctr"/>
            <a:r>
              <a:rPr lang="en-US" sz="1000" dirty="0">
                <a:solidFill>
                  <a:srgbClr val="FFFFFF"/>
                </a:solidFill>
              </a:rPr>
              <a:t>1.9</a:t>
            </a:r>
          </a:p>
        </p:txBody>
      </p:sp>
      <p:sp>
        <p:nvSpPr>
          <p:cNvPr id="16" name="TextBox 15"/>
          <p:cNvSpPr txBox="1"/>
          <p:nvPr/>
        </p:nvSpPr>
        <p:spPr>
          <a:xfrm>
            <a:off x="2837199" y="2641611"/>
            <a:ext cx="370614" cy="400110"/>
          </a:xfrm>
          <a:prstGeom prst="rect">
            <a:avLst/>
          </a:prstGeom>
          <a:noFill/>
        </p:spPr>
        <p:txBody>
          <a:bodyPr wrap="none" lIns="91332" tIns="45667" rIns="91332" bIns="45667" rtlCol="0">
            <a:spAutoFit/>
          </a:bodyPr>
          <a:lstStyle/>
          <a:p>
            <a:pPr algn="ctr"/>
            <a:r>
              <a:rPr lang="en-US" sz="1000" dirty="0"/>
              <a:t>MT</a:t>
            </a:r>
          </a:p>
          <a:p>
            <a:pPr algn="ctr"/>
            <a:r>
              <a:rPr lang="en-US" sz="1000" dirty="0"/>
              <a:t>8.8</a:t>
            </a:r>
          </a:p>
        </p:txBody>
      </p:sp>
      <p:sp>
        <p:nvSpPr>
          <p:cNvPr id="17" name="TextBox 16"/>
          <p:cNvSpPr txBox="1"/>
          <p:nvPr/>
        </p:nvSpPr>
        <p:spPr>
          <a:xfrm>
            <a:off x="2908343" y="4318000"/>
            <a:ext cx="431529" cy="400110"/>
          </a:xfrm>
          <a:prstGeom prst="rect">
            <a:avLst/>
          </a:prstGeom>
          <a:noFill/>
        </p:spPr>
        <p:txBody>
          <a:bodyPr wrap="none" lIns="91332" tIns="45667" rIns="91332" bIns="45667" rtlCol="0">
            <a:spAutoFit/>
          </a:bodyPr>
          <a:lstStyle/>
          <a:p>
            <a:pPr algn="ctr"/>
            <a:r>
              <a:rPr lang="en-US" sz="1000" dirty="0">
                <a:solidFill>
                  <a:srgbClr val="FFFFFF"/>
                </a:solidFill>
              </a:rPr>
              <a:t>NM</a:t>
            </a:r>
          </a:p>
          <a:p>
            <a:pPr algn="ctr"/>
            <a:r>
              <a:rPr lang="en-US" sz="1000" dirty="0">
                <a:solidFill>
                  <a:srgbClr val="FFFFFF"/>
                </a:solidFill>
              </a:rPr>
              <a:t>16.7</a:t>
            </a:r>
          </a:p>
        </p:txBody>
      </p:sp>
      <p:sp>
        <p:nvSpPr>
          <p:cNvPr id="18" name="TextBox 17"/>
          <p:cNvSpPr txBox="1"/>
          <p:nvPr/>
        </p:nvSpPr>
        <p:spPr>
          <a:xfrm>
            <a:off x="2915680" y="3200411"/>
            <a:ext cx="391453" cy="400110"/>
          </a:xfrm>
          <a:prstGeom prst="rect">
            <a:avLst/>
          </a:prstGeom>
          <a:noFill/>
        </p:spPr>
        <p:txBody>
          <a:bodyPr wrap="none" lIns="91332" tIns="45667" rIns="91332" bIns="45667" rtlCol="0">
            <a:spAutoFit/>
          </a:bodyPr>
          <a:lstStyle/>
          <a:p>
            <a:pPr algn="ctr"/>
            <a:r>
              <a:rPr lang="en-US" sz="1000" dirty="0"/>
              <a:t>WY</a:t>
            </a:r>
          </a:p>
          <a:p>
            <a:pPr algn="ctr"/>
            <a:r>
              <a:rPr lang="en-US" sz="1000" dirty="0"/>
              <a:t>9.4</a:t>
            </a:r>
          </a:p>
        </p:txBody>
      </p:sp>
      <p:sp>
        <p:nvSpPr>
          <p:cNvPr id="19" name="TextBox 18"/>
          <p:cNvSpPr txBox="1"/>
          <p:nvPr/>
        </p:nvSpPr>
        <p:spPr>
          <a:xfrm>
            <a:off x="1879643" y="3557558"/>
            <a:ext cx="431528" cy="400110"/>
          </a:xfrm>
          <a:prstGeom prst="rect">
            <a:avLst/>
          </a:prstGeom>
          <a:noFill/>
        </p:spPr>
        <p:txBody>
          <a:bodyPr wrap="none" lIns="91332" tIns="45667" rIns="91332" bIns="45667" rtlCol="0">
            <a:spAutoFit/>
          </a:bodyPr>
          <a:lstStyle/>
          <a:p>
            <a:pPr algn="ctr"/>
            <a:r>
              <a:rPr lang="en-US" sz="1000" dirty="0">
                <a:solidFill>
                  <a:srgbClr val="FFFFFF"/>
                </a:solidFill>
              </a:rPr>
              <a:t>NV</a:t>
            </a:r>
          </a:p>
          <a:p>
            <a:pPr algn="ctr"/>
            <a:r>
              <a:rPr lang="en-US" sz="1000" dirty="0">
                <a:solidFill>
                  <a:srgbClr val="FFFFFF"/>
                </a:solidFill>
              </a:rPr>
              <a:t>13.7</a:t>
            </a:r>
          </a:p>
        </p:txBody>
      </p:sp>
      <p:sp>
        <p:nvSpPr>
          <p:cNvPr id="20" name="TextBox 19"/>
          <p:cNvSpPr txBox="1"/>
          <p:nvPr/>
        </p:nvSpPr>
        <p:spPr>
          <a:xfrm>
            <a:off x="2374954" y="3683000"/>
            <a:ext cx="431529" cy="400110"/>
          </a:xfrm>
          <a:prstGeom prst="rect">
            <a:avLst/>
          </a:prstGeom>
          <a:noFill/>
        </p:spPr>
        <p:txBody>
          <a:bodyPr wrap="none" lIns="91332" tIns="45667" rIns="91332" bIns="45667" rtlCol="0">
            <a:spAutoFit/>
          </a:bodyPr>
          <a:lstStyle/>
          <a:p>
            <a:pPr algn="ctr"/>
            <a:r>
              <a:rPr lang="en-US" sz="1000" dirty="0">
                <a:solidFill>
                  <a:srgbClr val="FFFFFF"/>
                </a:solidFill>
              </a:rPr>
              <a:t>UT</a:t>
            </a:r>
          </a:p>
          <a:p>
            <a:pPr algn="ctr"/>
            <a:r>
              <a:rPr lang="en-US" sz="1000" dirty="0">
                <a:solidFill>
                  <a:srgbClr val="FFFFFF"/>
                </a:solidFill>
              </a:rPr>
              <a:t>19.1</a:t>
            </a:r>
          </a:p>
        </p:txBody>
      </p:sp>
      <p:sp>
        <p:nvSpPr>
          <p:cNvPr id="21" name="TextBox 20"/>
          <p:cNvSpPr txBox="1"/>
          <p:nvPr/>
        </p:nvSpPr>
        <p:spPr>
          <a:xfrm>
            <a:off x="2260641" y="4318000"/>
            <a:ext cx="431529" cy="400110"/>
          </a:xfrm>
          <a:prstGeom prst="rect">
            <a:avLst/>
          </a:prstGeom>
          <a:noFill/>
        </p:spPr>
        <p:txBody>
          <a:bodyPr wrap="none" lIns="91332" tIns="45667" rIns="91332" bIns="45667" rtlCol="0">
            <a:spAutoFit/>
          </a:bodyPr>
          <a:lstStyle/>
          <a:p>
            <a:pPr algn="ctr"/>
            <a:r>
              <a:rPr lang="en-US" sz="1000" dirty="0">
                <a:solidFill>
                  <a:srgbClr val="FFFFFF"/>
                </a:solidFill>
              </a:rPr>
              <a:t>AZ</a:t>
            </a:r>
          </a:p>
          <a:p>
            <a:pPr algn="ctr"/>
            <a:r>
              <a:rPr lang="en-US" sz="1000" dirty="0">
                <a:solidFill>
                  <a:srgbClr val="FFFFFF"/>
                </a:solidFill>
              </a:rPr>
              <a:t>39.8</a:t>
            </a:r>
          </a:p>
        </p:txBody>
      </p:sp>
      <p:sp>
        <p:nvSpPr>
          <p:cNvPr id="22" name="TextBox 21"/>
          <p:cNvSpPr txBox="1"/>
          <p:nvPr/>
        </p:nvSpPr>
        <p:spPr>
          <a:xfrm>
            <a:off x="3022642" y="3784607"/>
            <a:ext cx="431528" cy="400110"/>
          </a:xfrm>
          <a:prstGeom prst="rect">
            <a:avLst/>
          </a:prstGeom>
          <a:noFill/>
        </p:spPr>
        <p:txBody>
          <a:bodyPr wrap="none" lIns="91332" tIns="45667" rIns="91332" bIns="45667" rtlCol="0">
            <a:spAutoFit/>
          </a:bodyPr>
          <a:lstStyle/>
          <a:p>
            <a:pPr algn="ctr"/>
            <a:r>
              <a:rPr lang="en-US" sz="1000" dirty="0">
                <a:solidFill>
                  <a:srgbClr val="FFFFFF"/>
                </a:solidFill>
              </a:rPr>
              <a:t>CO</a:t>
            </a:r>
          </a:p>
          <a:p>
            <a:pPr algn="ctr"/>
            <a:r>
              <a:rPr lang="en-US" sz="1000" dirty="0">
                <a:solidFill>
                  <a:srgbClr val="FFFFFF"/>
                </a:solidFill>
              </a:rPr>
              <a:t>33.6</a:t>
            </a:r>
          </a:p>
        </p:txBody>
      </p:sp>
      <p:sp>
        <p:nvSpPr>
          <p:cNvPr id="23" name="TextBox 22"/>
          <p:cNvSpPr txBox="1"/>
          <p:nvPr/>
        </p:nvSpPr>
        <p:spPr>
          <a:xfrm>
            <a:off x="2235252" y="3035300"/>
            <a:ext cx="431529" cy="400110"/>
          </a:xfrm>
          <a:prstGeom prst="rect">
            <a:avLst/>
          </a:prstGeom>
          <a:noFill/>
        </p:spPr>
        <p:txBody>
          <a:bodyPr wrap="none" lIns="91332" tIns="45667" rIns="91332" bIns="45667" rtlCol="0">
            <a:spAutoFit/>
          </a:bodyPr>
          <a:lstStyle/>
          <a:p>
            <a:pPr algn="ctr"/>
            <a:r>
              <a:rPr lang="en-US" sz="1000" dirty="0"/>
              <a:t>ID</a:t>
            </a:r>
          </a:p>
          <a:p>
            <a:pPr algn="ctr"/>
            <a:r>
              <a:rPr lang="en-US" sz="1000" dirty="0"/>
              <a:t>13.3</a:t>
            </a:r>
          </a:p>
        </p:txBody>
      </p:sp>
      <p:sp>
        <p:nvSpPr>
          <p:cNvPr id="24" name="TextBox 23"/>
          <p:cNvSpPr txBox="1"/>
          <p:nvPr/>
        </p:nvSpPr>
        <p:spPr>
          <a:xfrm>
            <a:off x="3756154" y="4926014"/>
            <a:ext cx="431529" cy="400110"/>
          </a:xfrm>
          <a:prstGeom prst="rect">
            <a:avLst/>
          </a:prstGeom>
          <a:noFill/>
        </p:spPr>
        <p:txBody>
          <a:bodyPr wrap="none" lIns="91332" tIns="45667" rIns="91332" bIns="45667" rtlCol="0">
            <a:spAutoFit/>
          </a:bodyPr>
          <a:lstStyle/>
          <a:p>
            <a:pPr algn="ctr"/>
            <a:r>
              <a:rPr lang="en-US" sz="1000" dirty="0">
                <a:solidFill>
                  <a:srgbClr val="FFFFFF"/>
                </a:solidFill>
              </a:rPr>
              <a:t>TX</a:t>
            </a:r>
          </a:p>
          <a:p>
            <a:pPr algn="ctr"/>
            <a:r>
              <a:rPr lang="en-US" sz="1000" dirty="0">
                <a:solidFill>
                  <a:srgbClr val="FFFFFF"/>
                </a:solidFill>
              </a:rPr>
              <a:t>42.9</a:t>
            </a:r>
          </a:p>
        </p:txBody>
      </p:sp>
      <p:sp>
        <p:nvSpPr>
          <p:cNvPr id="25" name="TextBox 24"/>
          <p:cNvSpPr txBox="1"/>
          <p:nvPr/>
        </p:nvSpPr>
        <p:spPr>
          <a:xfrm>
            <a:off x="3632247" y="2641611"/>
            <a:ext cx="431528" cy="400110"/>
          </a:xfrm>
          <a:prstGeom prst="rect">
            <a:avLst/>
          </a:prstGeom>
          <a:noFill/>
        </p:spPr>
        <p:txBody>
          <a:bodyPr wrap="none" lIns="91332" tIns="45667" rIns="91332" bIns="45667" rtlCol="0">
            <a:spAutoFit/>
          </a:bodyPr>
          <a:lstStyle/>
          <a:p>
            <a:pPr algn="ctr"/>
            <a:r>
              <a:rPr lang="en-US" sz="1000" dirty="0"/>
              <a:t>ND</a:t>
            </a:r>
          </a:p>
          <a:p>
            <a:pPr algn="ctr"/>
            <a:r>
              <a:rPr lang="en-US" sz="1000" dirty="0"/>
              <a:t>12.9</a:t>
            </a:r>
          </a:p>
        </p:txBody>
      </p:sp>
      <p:sp>
        <p:nvSpPr>
          <p:cNvPr id="26" name="TextBox 25"/>
          <p:cNvSpPr txBox="1"/>
          <p:nvPr/>
        </p:nvSpPr>
        <p:spPr>
          <a:xfrm>
            <a:off x="3643672" y="3048000"/>
            <a:ext cx="434071" cy="400110"/>
          </a:xfrm>
          <a:prstGeom prst="rect">
            <a:avLst/>
          </a:prstGeom>
          <a:noFill/>
        </p:spPr>
        <p:txBody>
          <a:bodyPr wrap="none" lIns="91332" tIns="45667" rIns="91332" bIns="45667" rtlCol="0">
            <a:spAutoFit/>
          </a:bodyPr>
          <a:lstStyle/>
          <a:p>
            <a:pPr algn="ctr"/>
            <a:r>
              <a:rPr lang="en-US" sz="1000" dirty="0"/>
              <a:t>S.D.</a:t>
            </a:r>
          </a:p>
          <a:p>
            <a:pPr algn="ctr"/>
            <a:r>
              <a:rPr lang="en-US" sz="1000" dirty="0"/>
              <a:t>7.8</a:t>
            </a:r>
          </a:p>
        </p:txBody>
      </p:sp>
      <p:sp>
        <p:nvSpPr>
          <p:cNvPr id="27" name="TextBox 26"/>
          <p:cNvSpPr txBox="1"/>
          <p:nvPr/>
        </p:nvSpPr>
        <p:spPr>
          <a:xfrm>
            <a:off x="3606844" y="3492510"/>
            <a:ext cx="431528" cy="400110"/>
          </a:xfrm>
          <a:prstGeom prst="rect">
            <a:avLst/>
          </a:prstGeom>
          <a:noFill/>
        </p:spPr>
        <p:txBody>
          <a:bodyPr wrap="none" lIns="91332" tIns="45667" rIns="91332" bIns="45667" rtlCol="0">
            <a:spAutoFit/>
          </a:bodyPr>
          <a:lstStyle/>
          <a:p>
            <a:pPr algn="ctr"/>
            <a:r>
              <a:rPr lang="en-US" sz="1000" dirty="0">
                <a:solidFill>
                  <a:srgbClr val="FFFFFF"/>
                </a:solidFill>
              </a:rPr>
              <a:t>NE</a:t>
            </a:r>
          </a:p>
          <a:p>
            <a:pPr algn="ctr"/>
            <a:r>
              <a:rPr lang="en-US" sz="1000" dirty="0">
                <a:solidFill>
                  <a:srgbClr val="FFFFFF"/>
                </a:solidFill>
              </a:rPr>
              <a:t>20.0</a:t>
            </a:r>
          </a:p>
        </p:txBody>
      </p:sp>
      <p:sp>
        <p:nvSpPr>
          <p:cNvPr id="28" name="TextBox 27"/>
          <p:cNvSpPr txBox="1"/>
          <p:nvPr/>
        </p:nvSpPr>
        <p:spPr>
          <a:xfrm>
            <a:off x="3784643" y="3886211"/>
            <a:ext cx="431529" cy="400110"/>
          </a:xfrm>
          <a:prstGeom prst="rect">
            <a:avLst/>
          </a:prstGeom>
          <a:noFill/>
        </p:spPr>
        <p:txBody>
          <a:bodyPr wrap="none" lIns="91332" tIns="45667" rIns="91332" bIns="45667" rtlCol="0">
            <a:spAutoFit/>
          </a:bodyPr>
          <a:lstStyle/>
          <a:p>
            <a:pPr algn="ctr"/>
            <a:r>
              <a:rPr lang="en-US" sz="1000" dirty="0">
                <a:solidFill>
                  <a:srgbClr val="FFFFFF"/>
                </a:solidFill>
              </a:rPr>
              <a:t>KS</a:t>
            </a:r>
          </a:p>
          <a:p>
            <a:pPr algn="ctr"/>
            <a:r>
              <a:rPr lang="en-US" sz="1000" dirty="0">
                <a:solidFill>
                  <a:srgbClr val="FFFFFF"/>
                </a:solidFill>
              </a:rPr>
              <a:t>21.7</a:t>
            </a:r>
          </a:p>
        </p:txBody>
      </p:sp>
      <p:sp>
        <p:nvSpPr>
          <p:cNvPr id="29" name="TextBox 28"/>
          <p:cNvSpPr txBox="1"/>
          <p:nvPr/>
        </p:nvSpPr>
        <p:spPr>
          <a:xfrm>
            <a:off x="3924355" y="4343400"/>
            <a:ext cx="431528" cy="400110"/>
          </a:xfrm>
          <a:prstGeom prst="rect">
            <a:avLst/>
          </a:prstGeom>
          <a:noFill/>
        </p:spPr>
        <p:txBody>
          <a:bodyPr wrap="none" lIns="91332" tIns="45667" rIns="91332" bIns="45667" rtlCol="0">
            <a:spAutoFit/>
          </a:bodyPr>
          <a:lstStyle/>
          <a:p>
            <a:pPr algn="ctr"/>
            <a:r>
              <a:rPr lang="en-US" sz="1000" dirty="0">
                <a:solidFill>
                  <a:srgbClr val="FFFFFF"/>
                </a:solidFill>
              </a:rPr>
              <a:t>OK</a:t>
            </a:r>
          </a:p>
          <a:p>
            <a:pPr algn="ctr"/>
            <a:r>
              <a:rPr lang="en-US" sz="1000" dirty="0">
                <a:solidFill>
                  <a:srgbClr val="FFFFFF"/>
                </a:solidFill>
              </a:rPr>
              <a:t>26.3</a:t>
            </a:r>
          </a:p>
        </p:txBody>
      </p:sp>
      <p:sp>
        <p:nvSpPr>
          <p:cNvPr id="30" name="TextBox 29"/>
          <p:cNvSpPr txBox="1"/>
          <p:nvPr/>
        </p:nvSpPr>
        <p:spPr>
          <a:xfrm>
            <a:off x="4191043" y="2819402"/>
            <a:ext cx="431529" cy="400110"/>
          </a:xfrm>
          <a:prstGeom prst="rect">
            <a:avLst/>
          </a:prstGeom>
          <a:noFill/>
        </p:spPr>
        <p:txBody>
          <a:bodyPr wrap="none" lIns="91332" tIns="45667" rIns="91332" bIns="45667" rtlCol="0">
            <a:spAutoFit/>
          </a:bodyPr>
          <a:lstStyle/>
          <a:p>
            <a:pPr algn="ctr"/>
            <a:r>
              <a:rPr lang="en-US" sz="1000" dirty="0">
                <a:solidFill>
                  <a:srgbClr val="FFFFFF"/>
                </a:solidFill>
              </a:rPr>
              <a:t>MN</a:t>
            </a:r>
          </a:p>
          <a:p>
            <a:pPr algn="ctr"/>
            <a:r>
              <a:rPr lang="en-US" sz="1000" dirty="0">
                <a:solidFill>
                  <a:srgbClr val="FFFFFF"/>
                </a:solidFill>
              </a:rPr>
              <a:t>22.7</a:t>
            </a:r>
          </a:p>
        </p:txBody>
      </p:sp>
      <p:sp>
        <p:nvSpPr>
          <p:cNvPr id="31" name="TextBox 30"/>
          <p:cNvSpPr txBox="1"/>
          <p:nvPr/>
        </p:nvSpPr>
        <p:spPr>
          <a:xfrm>
            <a:off x="4305353" y="3390900"/>
            <a:ext cx="431529" cy="400110"/>
          </a:xfrm>
          <a:prstGeom prst="rect">
            <a:avLst/>
          </a:prstGeom>
          <a:noFill/>
        </p:spPr>
        <p:txBody>
          <a:bodyPr wrap="none" lIns="91332" tIns="45667" rIns="91332" bIns="45667" rtlCol="0">
            <a:spAutoFit/>
          </a:bodyPr>
          <a:lstStyle/>
          <a:p>
            <a:pPr algn="ctr"/>
            <a:r>
              <a:rPr lang="en-US" sz="1000" dirty="0"/>
              <a:t>IA</a:t>
            </a:r>
          </a:p>
          <a:p>
            <a:pPr algn="ctr"/>
            <a:r>
              <a:rPr lang="en-US" sz="1000" dirty="0"/>
              <a:t>14.9</a:t>
            </a:r>
          </a:p>
        </p:txBody>
      </p:sp>
      <p:sp>
        <p:nvSpPr>
          <p:cNvPr id="32" name="TextBox 31"/>
          <p:cNvSpPr txBox="1"/>
          <p:nvPr/>
        </p:nvSpPr>
        <p:spPr>
          <a:xfrm>
            <a:off x="4421641" y="3911600"/>
            <a:ext cx="431529" cy="400110"/>
          </a:xfrm>
          <a:prstGeom prst="rect">
            <a:avLst/>
          </a:prstGeom>
          <a:noFill/>
        </p:spPr>
        <p:txBody>
          <a:bodyPr wrap="none" lIns="91332" tIns="45667" rIns="91332" bIns="45667" rtlCol="0">
            <a:spAutoFit/>
          </a:bodyPr>
          <a:lstStyle/>
          <a:p>
            <a:pPr algn="ctr"/>
            <a:r>
              <a:rPr lang="en-US" sz="1000" dirty="0">
                <a:solidFill>
                  <a:srgbClr val="FFFFFF"/>
                </a:solidFill>
              </a:rPr>
              <a:t>MO</a:t>
            </a:r>
          </a:p>
          <a:p>
            <a:pPr algn="ctr"/>
            <a:r>
              <a:rPr lang="en-US" sz="1000" dirty="0">
                <a:solidFill>
                  <a:srgbClr val="FFFFFF"/>
                </a:solidFill>
              </a:rPr>
              <a:t>30.0</a:t>
            </a:r>
          </a:p>
        </p:txBody>
      </p:sp>
      <p:sp>
        <p:nvSpPr>
          <p:cNvPr id="33" name="TextBox 32"/>
          <p:cNvSpPr txBox="1"/>
          <p:nvPr/>
        </p:nvSpPr>
        <p:spPr>
          <a:xfrm>
            <a:off x="4423002" y="4368800"/>
            <a:ext cx="431528" cy="400110"/>
          </a:xfrm>
          <a:prstGeom prst="rect">
            <a:avLst/>
          </a:prstGeom>
          <a:noFill/>
        </p:spPr>
        <p:txBody>
          <a:bodyPr wrap="none" lIns="91332" tIns="45667" rIns="91332" bIns="45667" rtlCol="0">
            <a:spAutoFit/>
          </a:bodyPr>
          <a:lstStyle/>
          <a:p>
            <a:pPr algn="ctr"/>
            <a:r>
              <a:rPr lang="en-US" sz="1000" dirty="0">
                <a:solidFill>
                  <a:srgbClr val="FFFFFF"/>
                </a:solidFill>
              </a:rPr>
              <a:t>AR</a:t>
            </a:r>
          </a:p>
          <a:p>
            <a:pPr algn="ctr"/>
            <a:r>
              <a:rPr lang="en-US" sz="1000" dirty="0">
                <a:solidFill>
                  <a:srgbClr val="FFFFFF"/>
                </a:solidFill>
              </a:rPr>
              <a:t>16.6</a:t>
            </a:r>
          </a:p>
        </p:txBody>
      </p:sp>
      <p:sp>
        <p:nvSpPr>
          <p:cNvPr id="34" name="TextBox 33"/>
          <p:cNvSpPr txBox="1"/>
          <p:nvPr/>
        </p:nvSpPr>
        <p:spPr>
          <a:xfrm>
            <a:off x="4432347" y="4864100"/>
            <a:ext cx="431529" cy="400110"/>
          </a:xfrm>
          <a:prstGeom prst="rect">
            <a:avLst/>
          </a:prstGeom>
          <a:noFill/>
        </p:spPr>
        <p:txBody>
          <a:bodyPr wrap="none" lIns="91332" tIns="45667" rIns="91332" bIns="45667" rtlCol="0">
            <a:spAutoFit/>
          </a:bodyPr>
          <a:lstStyle/>
          <a:p>
            <a:pPr algn="ctr"/>
            <a:r>
              <a:rPr lang="en-US" sz="1000" dirty="0">
                <a:solidFill>
                  <a:srgbClr val="FFFFFF"/>
                </a:solidFill>
              </a:rPr>
              <a:t>LA</a:t>
            </a:r>
          </a:p>
          <a:p>
            <a:pPr algn="ctr"/>
            <a:r>
              <a:rPr lang="en-US" sz="1000" dirty="0">
                <a:solidFill>
                  <a:srgbClr val="FFFFFF"/>
                </a:solidFill>
              </a:rPr>
              <a:t>27.9</a:t>
            </a:r>
          </a:p>
        </p:txBody>
      </p:sp>
      <p:sp>
        <p:nvSpPr>
          <p:cNvPr id="35" name="TextBox 34"/>
          <p:cNvSpPr txBox="1"/>
          <p:nvPr/>
        </p:nvSpPr>
        <p:spPr>
          <a:xfrm>
            <a:off x="4720525" y="3060700"/>
            <a:ext cx="431529" cy="400110"/>
          </a:xfrm>
          <a:prstGeom prst="rect">
            <a:avLst/>
          </a:prstGeom>
          <a:noFill/>
        </p:spPr>
        <p:txBody>
          <a:bodyPr wrap="none" lIns="91332" tIns="45667" rIns="91332" bIns="45667" rtlCol="0">
            <a:spAutoFit/>
          </a:bodyPr>
          <a:lstStyle/>
          <a:p>
            <a:pPr algn="ctr"/>
            <a:r>
              <a:rPr lang="en-US" sz="1000" dirty="0">
                <a:solidFill>
                  <a:srgbClr val="FFFFFF"/>
                </a:solidFill>
              </a:rPr>
              <a:t>WI</a:t>
            </a:r>
          </a:p>
          <a:p>
            <a:pPr algn="ctr"/>
            <a:r>
              <a:rPr lang="en-US" sz="1000" dirty="0">
                <a:solidFill>
                  <a:srgbClr val="FFFFFF"/>
                </a:solidFill>
              </a:rPr>
              <a:t>34.5</a:t>
            </a:r>
          </a:p>
        </p:txBody>
      </p:sp>
      <p:sp>
        <p:nvSpPr>
          <p:cNvPr id="36" name="TextBox 35"/>
          <p:cNvSpPr txBox="1"/>
          <p:nvPr/>
        </p:nvSpPr>
        <p:spPr>
          <a:xfrm>
            <a:off x="4802016" y="3640837"/>
            <a:ext cx="431529" cy="400110"/>
          </a:xfrm>
          <a:prstGeom prst="rect">
            <a:avLst/>
          </a:prstGeom>
          <a:noFill/>
        </p:spPr>
        <p:txBody>
          <a:bodyPr wrap="none" lIns="91332" tIns="45667" rIns="91332" bIns="45667" rtlCol="0">
            <a:spAutoFit/>
          </a:bodyPr>
          <a:lstStyle/>
          <a:p>
            <a:pPr algn="ctr"/>
            <a:r>
              <a:rPr lang="en-US" sz="1000" dirty="0">
                <a:solidFill>
                  <a:srgbClr val="FFFFFF"/>
                </a:solidFill>
              </a:rPr>
              <a:t>IL</a:t>
            </a:r>
          </a:p>
          <a:p>
            <a:pPr algn="ctr"/>
            <a:r>
              <a:rPr lang="en-US" sz="1000" dirty="0">
                <a:solidFill>
                  <a:srgbClr val="FFFFFF"/>
                </a:solidFill>
              </a:rPr>
              <a:t>26.8</a:t>
            </a:r>
          </a:p>
        </p:txBody>
      </p:sp>
      <p:sp>
        <p:nvSpPr>
          <p:cNvPr id="37" name="TextBox 36"/>
          <p:cNvSpPr txBox="1"/>
          <p:nvPr/>
        </p:nvSpPr>
        <p:spPr>
          <a:xfrm>
            <a:off x="5295945" y="3949700"/>
            <a:ext cx="431529" cy="400110"/>
          </a:xfrm>
          <a:prstGeom prst="rect">
            <a:avLst/>
          </a:prstGeom>
          <a:noFill/>
        </p:spPr>
        <p:txBody>
          <a:bodyPr wrap="none" lIns="91332" tIns="45667" rIns="91332" bIns="45667" rtlCol="0">
            <a:spAutoFit/>
          </a:bodyPr>
          <a:lstStyle/>
          <a:p>
            <a:pPr algn="ctr"/>
            <a:r>
              <a:rPr lang="en-US" sz="1000" dirty="0">
                <a:solidFill>
                  <a:srgbClr val="FFFFFF"/>
                </a:solidFill>
              </a:rPr>
              <a:t>KY</a:t>
            </a:r>
          </a:p>
          <a:p>
            <a:pPr algn="ctr"/>
            <a:r>
              <a:rPr lang="en-US" sz="1000" dirty="0">
                <a:solidFill>
                  <a:srgbClr val="FFFFFF"/>
                </a:solidFill>
              </a:rPr>
              <a:t>44.2</a:t>
            </a:r>
          </a:p>
        </p:txBody>
      </p:sp>
      <p:sp>
        <p:nvSpPr>
          <p:cNvPr id="38" name="TextBox 37"/>
          <p:cNvSpPr txBox="1"/>
          <p:nvPr/>
        </p:nvSpPr>
        <p:spPr>
          <a:xfrm>
            <a:off x="5080046" y="3606800"/>
            <a:ext cx="431529" cy="400110"/>
          </a:xfrm>
          <a:prstGeom prst="rect">
            <a:avLst/>
          </a:prstGeom>
          <a:noFill/>
        </p:spPr>
        <p:txBody>
          <a:bodyPr wrap="none" lIns="91332" tIns="45667" rIns="91332" bIns="45667" rtlCol="0">
            <a:spAutoFit/>
          </a:bodyPr>
          <a:lstStyle/>
          <a:p>
            <a:pPr algn="ctr"/>
            <a:r>
              <a:rPr lang="en-US" sz="1000" dirty="0">
                <a:solidFill>
                  <a:srgbClr val="FFFFFF"/>
                </a:solidFill>
              </a:rPr>
              <a:t>IN</a:t>
            </a:r>
          </a:p>
          <a:p>
            <a:pPr algn="ctr"/>
            <a:r>
              <a:rPr lang="en-US" sz="1000" dirty="0">
                <a:solidFill>
                  <a:srgbClr val="FFFFFF"/>
                </a:solidFill>
              </a:rPr>
              <a:t>18.0</a:t>
            </a:r>
          </a:p>
        </p:txBody>
      </p:sp>
      <p:sp>
        <p:nvSpPr>
          <p:cNvPr id="39" name="TextBox 38"/>
          <p:cNvSpPr txBox="1"/>
          <p:nvPr/>
        </p:nvSpPr>
        <p:spPr>
          <a:xfrm>
            <a:off x="5486454" y="3543311"/>
            <a:ext cx="431528" cy="400110"/>
          </a:xfrm>
          <a:prstGeom prst="rect">
            <a:avLst/>
          </a:prstGeom>
          <a:noFill/>
        </p:spPr>
        <p:txBody>
          <a:bodyPr wrap="none" lIns="91332" tIns="45667" rIns="91332" bIns="45667" rtlCol="0">
            <a:spAutoFit/>
          </a:bodyPr>
          <a:lstStyle/>
          <a:p>
            <a:pPr algn="ctr"/>
            <a:r>
              <a:rPr lang="en-US" sz="1000" dirty="0">
                <a:solidFill>
                  <a:srgbClr val="FFFFFF"/>
                </a:solidFill>
              </a:rPr>
              <a:t>OH</a:t>
            </a:r>
          </a:p>
          <a:p>
            <a:pPr algn="ctr"/>
            <a:r>
              <a:rPr lang="en-US" sz="1000" dirty="0">
                <a:solidFill>
                  <a:srgbClr val="FFFFFF"/>
                </a:solidFill>
              </a:rPr>
              <a:t>34.3</a:t>
            </a:r>
          </a:p>
        </p:txBody>
      </p:sp>
      <p:sp>
        <p:nvSpPr>
          <p:cNvPr id="40" name="TextBox 39"/>
          <p:cNvSpPr txBox="1"/>
          <p:nvPr/>
        </p:nvSpPr>
        <p:spPr>
          <a:xfrm>
            <a:off x="5676945" y="3806415"/>
            <a:ext cx="431529" cy="400110"/>
          </a:xfrm>
          <a:prstGeom prst="rect">
            <a:avLst/>
          </a:prstGeom>
          <a:noFill/>
        </p:spPr>
        <p:txBody>
          <a:bodyPr wrap="none" lIns="91332" tIns="45667" rIns="91332" bIns="45667" rtlCol="0">
            <a:spAutoFit/>
          </a:bodyPr>
          <a:lstStyle/>
          <a:p>
            <a:pPr algn="ctr"/>
            <a:r>
              <a:rPr lang="en-US" sz="1000" dirty="0"/>
              <a:t>WV</a:t>
            </a:r>
          </a:p>
          <a:p>
            <a:pPr algn="ctr"/>
            <a:r>
              <a:rPr lang="en-US" sz="1000" dirty="0"/>
              <a:t>11.5</a:t>
            </a:r>
          </a:p>
        </p:txBody>
      </p:sp>
      <p:sp>
        <p:nvSpPr>
          <p:cNvPr id="41" name="TextBox 40"/>
          <p:cNvSpPr txBox="1"/>
          <p:nvPr/>
        </p:nvSpPr>
        <p:spPr>
          <a:xfrm>
            <a:off x="5075492" y="4202712"/>
            <a:ext cx="431529" cy="400110"/>
          </a:xfrm>
          <a:prstGeom prst="rect">
            <a:avLst/>
          </a:prstGeom>
          <a:noFill/>
        </p:spPr>
        <p:txBody>
          <a:bodyPr wrap="none" lIns="91332" tIns="45667" rIns="91332" bIns="45667" rtlCol="0">
            <a:spAutoFit/>
          </a:bodyPr>
          <a:lstStyle/>
          <a:p>
            <a:pPr algn="ctr"/>
            <a:r>
              <a:rPr lang="en-US" sz="1000" dirty="0">
                <a:solidFill>
                  <a:srgbClr val="FFFFFF"/>
                </a:solidFill>
              </a:rPr>
              <a:t>TN.</a:t>
            </a:r>
          </a:p>
          <a:p>
            <a:pPr algn="ctr"/>
            <a:r>
              <a:rPr lang="en-US" sz="1000" dirty="0">
                <a:solidFill>
                  <a:srgbClr val="FFFFFF"/>
                </a:solidFill>
              </a:rPr>
              <a:t>22.0</a:t>
            </a:r>
          </a:p>
        </p:txBody>
      </p:sp>
      <p:sp>
        <p:nvSpPr>
          <p:cNvPr id="42" name="TextBox 41"/>
          <p:cNvSpPr txBox="1"/>
          <p:nvPr/>
        </p:nvSpPr>
        <p:spPr>
          <a:xfrm>
            <a:off x="4800655" y="4635500"/>
            <a:ext cx="431528" cy="400110"/>
          </a:xfrm>
          <a:prstGeom prst="rect">
            <a:avLst/>
          </a:prstGeom>
          <a:noFill/>
        </p:spPr>
        <p:txBody>
          <a:bodyPr wrap="none" lIns="91332" tIns="45667" rIns="91332" bIns="45667" rtlCol="0">
            <a:spAutoFit/>
          </a:bodyPr>
          <a:lstStyle/>
          <a:p>
            <a:pPr algn="ctr"/>
            <a:r>
              <a:rPr lang="en-US" sz="1000" dirty="0">
                <a:solidFill>
                  <a:srgbClr val="FFFFFF"/>
                </a:solidFill>
              </a:rPr>
              <a:t>MS</a:t>
            </a:r>
          </a:p>
          <a:p>
            <a:pPr algn="ctr"/>
            <a:r>
              <a:rPr lang="en-US" sz="1000" dirty="0">
                <a:solidFill>
                  <a:srgbClr val="FFFFFF"/>
                </a:solidFill>
              </a:rPr>
              <a:t>15.9</a:t>
            </a:r>
          </a:p>
        </p:txBody>
      </p:sp>
      <p:sp>
        <p:nvSpPr>
          <p:cNvPr id="43" name="TextBox 42"/>
          <p:cNvSpPr txBox="1"/>
          <p:nvPr/>
        </p:nvSpPr>
        <p:spPr>
          <a:xfrm>
            <a:off x="5153419" y="4610100"/>
            <a:ext cx="360997" cy="400110"/>
          </a:xfrm>
          <a:prstGeom prst="rect">
            <a:avLst/>
          </a:prstGeom>
          <a:noFill/>
        </p:spPr>
        <p:txBody>
          <a:bodyPr wrap="none" lIns="91332" tIns="45667" rIns="91332" bIns="45667" rtlCol="0">
            <a:spAutoFit/>
          </a:bodyPr>
          <a:lstStyle/>
          <a:p>
            <a:pPr algn="ctr"/>
            <a:r>
              <a:rPr lang="en-US" sz="1000" dirty="0"/>
              <a:t>AL</a:t>
            </a:r>
          </a:p>
          <a:p>
            <a:pPr algn="ctr"/>
            <a:r>
              <a:rPr lang="en-US" sz="1000" dirty="0"/>
              <a:t>8.4</a:t>
            </a:r>
          </a:p>
        </p:txBody>
      </p:sp>
      <p:sp>
        <p:nvSpPr>
          <p:cNvPr id="44" name="TextBox 43"/>
          <p:cNvSpPr txBox="1"/>
          <p:nvPr/>
        </p:nvSpPr>
        <p:spPr>
          <a:xfrm>
            <a:off x="5524554" y="4635500"/>
            <a:ext cx="431528" cy="400110"/>
          </a:xfrm>
          <a:prstGeom prst="rect">
            <a:avLst/>
          </a:prstGeom>
          <a:noFill/>
        </p:spPr>
        <p:txBody>
          <a:bodyPr wrap="none" lIns="91332" tIns="45667" rIns="91332" bIns="45667" rtlCol="0">
            <a:spAutoFit/>
          </a:bodyPr>
          <a:lstStyle/>
          <a:p>
            <a:pPr algn="ctr"/>
            <a:r>
              <a:rPr lang="en-US" sz="1000" dirty="0">
                <a:solidFill>
                  <a:srgbClr val="FFFFFF"/>
                </a:solidFill>
              </a:rPr>
              <a:t>GA</a:t>
            </a:r>
          </a:p>
          <a:p>
            <a:pPr algn="ctr"/>
            <a:r>
              <a:rPr lang="en-US" sz="1000" dirty="0">
                <a:solidFill>
                  <a:srgbClr val="FFFFFF"/>
                </a:solidFill>
              </a:rPr>
              <a:t>44.6</a:t>
            </a:r>
          </a:p>
        </p:txBody>
      </p:sp>
      <p:sp>
        <p:nvSpPr>
          <p:cNvPr id="45" name="TextBox 44"/>
          <p:cNvSpPr txBox="1"/>
          <p:nvPr/>
        </p:nvSpPr>
        <p:spPr>
          <a:xfrm>
            <a:off x="5843599" y="5188726"/>
            <a:ext cx="431529" cy="400110"/>
          </a:xfrm>
          <a:prstGeom prst="rect">
            <a:avLst/>
          </a:prstGeom>
          <a:noFill/>
        </p:spPr>
        <p:txBody>
          <a:bodyPr wrap="none" lIns="91332" tIns="45667" rIns="91332" bIns="45667" rtlCol="0">
            <a:spAutoFit/>
          </a:bodyPr>
          <a:lstStyle/>
          <a:p>
            <a:pPr algn="ctr"/>
            <a:r>
              <a:rPr lang="en-US" sz="1000" dirty="0">
                <a:solidFill>
                  <a:srgbClr val="FFFFFF"/>
                </a:solidFill>
              </a:rPr>
              <a:t>FL</a:t>
            </a:r>
          </a:p>
          <a:p>
            <a:pPr algn="ctr"/>
            <a:r>
              <a:rPr lang="en-US" sz="1000" dirty="0">
                <a:solidFill>
                  <a:srgbClr val="FFFFFF"/>
                </a:solidFill>
              </a:rPr>
              <a:t>39.8</a:t>
            </a:r>
          </a:p>
        </p:txBody>
      </p:sp>
      <p:sp>
        <p:nvSpPr>
          <p:cNvPr id="46" name="TextBox 45"/>
          <p:cNvSpPr txBox="1"/>
          <p:nvPr/>
        </p:nvSpPr>
        <p:spPr>
          <a:xfrm>
            <a:off x="5791245" y="4419608"/>
            <a:ext cx="431528" cy="400110"/>
          </a:xfrm>
          <a:prstGeom prst="rect">
            <a:avLst/>
          </a:prstGeom>
          <a:noFill/>
        </p:spPr>
        <p:txBody>
          <a:bodyPr wrap="none" lIns="91332" tIns="45667" rIns="91332" bIns="45667" rtlCol="0">
            <a:spAutoFit/>
          </a:bodyPr>
          <a:lstStyle/>
          <a:p>
            <a:pPr algn="ctr"/>
            <a:r>
              <a:rPr lang="en-US" sz="1000" dirty="0">
                <a:solidFill>
                  <a:srgbClr val="FFFFFF"/>
                </a:solidFill>
              </a:rPr>
              <a:t>SC</a:t>
            </a:r>
          </a:p>
          <a:p>
            <a:pPr algn="ctr"/>
            <a:r>
              <a:rPr lang="en-US" sz="1000" dirty="0">
                <a:solidFill>
                  <a:srgbClr val="FFFFFF"/>
                </a:solidFill>
              </a:rPr>
              <a:t>15.8</a:t>
            </a:r>
          </a:p>
        </p:txBody>
      </p:sp>
      <p:sp>
        <p:nvSpPr>
          <p:cNvPr id="47" name="TextBox 46"/>
          <p:cNvSpPr txBox="1"/>
          <p:nvPr/>
        </p:nvSpPr>
        <p:spPr>
          <a:xfrm>
            <a:off x="5929494" y="4152911"/>
            <a:ext cx="441146" cy="400110"/>
          </a:xfrm>
          <a:prstGeom prst="rect">
            <a:avLst/>
          </a:prstGeom>
          <a:noFill/>
        </p:spPr>
        <p:txBody>
          <a:bodyPr wrap="none" lIns="91332" tIns="45667" rIns="91332" bIns="45667" rtlCol="0">
            <a:spAutoFit/>
          </a:bodyPr>
          <a:lstStyle/>
          <a:p>
            <a:pPr algn="ctr"/>
            <a:r>
              <a:rPr lang="en-US" sz="1000" dirty="0">
                <a:solidFill>
                  <a:srgbClr val="FFFFFF"/>
                </a:solidFill>
              </a:rPr>
              <a:t>NC</a:t>
            </a:r>
          </a:p>
          <a:p>
            <a:pPr algn="ctr"/>
            <a:r>
              <a:rPr lang="en-US" sz="1000" dirty="0">
                <a:solidFill>
                  <a:srgbClr val="FFFFFF"/>
                </a:solidFill>
              </a:rPr>
              <a:t>20.2</a:t>
            </a:r>
          </a:p>
        </p:txBody>
      </p:sp>
      <p:sp>
        <p:nvSpPr>
          <p:cNvPr id="48" name="TextBox 47"/>
          <p:cNvSpPr txBox="1"/>
          <p:nvPr/>
        </p:nvSpPr>
        <p:spPr>
          <a:xfrm>
            <a:off x="6007154" y="3810011"/>
            <a:ext cx="431529" cy="400110"/>
          </a:xfrm>
          <a:prstGeom prst="rect">
            <a:avLst/>
          </a:prstGeom>
          <a:noFill/>
        </p:spPr>
        <p:txBody>
          <a:bodyPr wrap="none" lIns="91332" tIns="45667" rIns="91332" bIns="45667" rtlCol="0">
            <a:spAutoFit/>
          </a:bodyPr>
          <a:lstStyle/>
          <a:p>
            <a:pPr algn="ctr"/>
            <a:r>
              <a:rPr lang="en-US" sz="1000" dirty="0">
                <a:solidFill>
                  <a:srgbClr val="FFFFFF"/>
                </a:solidFill>
              </a:rPr>
              <a:t>VA</a:t>
            </a:r>
          </a:p>
          <a:p>
            <a:pPr algn="ctr"/>
            <a:r>
              <a:rPr lang="en-US" sz="1000" dirty="0">
                <a:solidFill>
                  <a:srgbClr val="FFFFFF"/>
                </a:solidFill>
              </a:rPr>
              <a:t>23.8</a:t>
            </a:r>
          </a:p>
        </p:txBody>
      </p:sp>
      <p:sp>
        <p:nvSpPr>
          <p:cNvPr id="49" name="TextBox 48"/>
          <p:cNvSpPr txBox="1"/>
          <p:nvPr/>
        </p:nvSpPr>
        <p:spPr>
          <a:xfrm>
            <a:off x="5829354" y="3429000"/>
            <a:ext cx="431529" cy="400110"/>
          </a:xfrm>
          <a:prstGeom prst="rect">
            <a:avLst/>
          </a:prstGeom>
          <a:noFill/>
        </p:spPr>
        <p:txBody>
          <a:bodyPr wrap="none" lIns="91332" tIns="45667" rIns="91332" bIns="45667" rtlCol="0">
            <a:spAutoFit/>
          </a:bodyPr>
          <a:lstStyle/>
          <a:p>
            <a:pPr algn="ctr"/>
            <a:r>
              <a:rPr lang="en-US" sz="1000" dirty="0">
                <a:solidFill>
                  <a:srgbClr val="FFFFFF"/>
                </a:solidFill>
              </a:rPr>
              <a:t>PA</a:t>
            </a:r>
          </a:p>
          <a:p>
            <a:pPr algn="ctr"/>
            <a:r>
              <a:rPr lang="en-US" sz="1000" dirty="0">
                <a:solidFill>
                  <a:srgbClr val="FFFFFF"/>
                </a:solidFill>
              </a:rPr>
              <a:t>20.0</a:t>
            </a:r>
          </a:p>
        </p:txBody>
      </p:sp>
      <p:sp>
        <p:nvSpPr>
          <p:cNvPr id="50" name="TextBox 49"/>
          <p:cNvSpPr txBox="1"/>
          <p:nvPr/>
        </p:nvSpPr>
        <p:spPr>
          <a:xfrm>
            <a:off x="6108747" y="3136903"/>
            <a:ext cx="431528" cy="400110"/>
          </a:xfrm>
          <a:prstGeom prst="rect">
            <a:avLst/>
          </a:prstGeom>
          <a:noFill/>
        </p:spPr>
        <p:txBody>
          <a:bodyPr wrap="none" lIns="91332" tIns="45667" rIns="91332" bIns="45667" rtlCol="0">
            <a:spAutoFit/>
          </a:bodyPr>
          <a:lstStyle/>
          <a:p>
            <a:pPr algn="ctr"/>
            <a:r>
              <a:rPr lang="en-US" sz="1000" dirty="0">
                <a:solidFill>
                  <a:srgbClr val="FFFFFF"/>
                </a:solidFill>
              </a:rPr>
              <a:t>NY</a:t>
            </a:r>
          </a:p>
          <a:p>
            <a:pPr algn="ctr"/>
            <a:r>
              <a:rPr lang="en-US" sz="1000" dirty="0">
                <a:solidFill>
                  <a:srgbClr val="FFFFFF"/>
                </a:solidFill>
              </a:rPr>
              <a:t>19.0</a:t>
            </a:r>
          </a:p>
        </p:txBody>
      </p:sp>
      <p:sp>
        <p:nvSpPr>
          <p:cNvPr id="51" name="TextBox 50"/>
          <p:cNvSpPr txBox="1"/>
          <p:nvPr/>
        </p:nvSpPr>
        <p:spPr>
          <a:xfrm>
            <a:off x="6650048" y="2552700"/>
            <a:ext cx="441126" cy="400099"/>
          </a:xfrm>
          <a:prstGeom prst="rect">
            <a:avLst/>
          </a:prstGeom>
          <a:noFill/>
        </p:spPr>
        <p:txBody>
          <a:bodyPr wrap="none" lIns="91332" tIns="45667" rIns="91332" bIns="45667" rtlCol="0">
            <a:spAutoFit/>
          </a:bodyPr>
          <a:lstStyle/>
          <a:p>
            <a:pPr algn="ctr"/>
            <a:r>
              <a:rPr lang="en-US" sz="1000" dirty="0">
                <a:solidFill>
                  <a:srgbClr val="FFFFFF"/>
                </a:solidFill>
              </a:rPr>
              <a:t>ME</a:t>
            </a:r>
          </a:p>
          <a:p>
            <a:pPr algn="ctr"/>
            <a:r>
              <a:rPr lang="en-US" sz="1000" dirty="0">
                <a:solidFill>
                  <a:srgbClr val="FFFFFF"/>
                </a:solidFill>
              </a:rPr>
              <a:t>25.4</a:t>
            </a:r>
          </a:p>
        </p:txBody>
      </p:sp>
      <p:sp>
        <p:nvSpPr>
          <p:cNvPr id="52" name="TextBox 51"/>
          <p:cNvSpPr txBox="1"/>
          <p:nvPr/>
        </p:nvSpPr>
        <p:spPr>
          <a:xfrm>
            <a:off x="5204210" y="3187711"/>
            <a:ext cx="360996" cy="400110"/>
          </a:xfrm>
          <a:prstGeom prst="rect">
            <a:avLst/>
          </a:prstGeom>
          <a:noFill/>
        </p:spPr>
        <p:txBody>
          <a:bodyPr wrap="none" lIns="91332" tIns="45667" rIns="91332" bIns="45667" rtlCol="0">
            <a:spAutoFit/>
          </a:bodyPr>
          <a:lstStyle/>
          <a:p>
            <a:pPr algn="ctr"/>
            <a:r>
              <a:rPr lang="en-US" sz="1000" dirty="0"/>
              <a:t>MI</a:t>
            </a:r>
          </a:p>
          <a:p>
            <a:pPr algn="ctr"/>
            <a:r>
              <a:rPr lang="en-US" sz="1000" dirty="0"/>
              <a:t>9.9</a:t>
            </a:r>
          </a:p>
        </p:txBody>
      </p:sp>
      <p:sp>
        <p:nvSpPr>
          <p:cNvPr id="14" name="TextBox 13"/>
          <p:cNvSpPr txBox="1"/>
          <p:nvPr/>
        </p:nvSpPr>
        <p:spPr>
          <a:xfrm>
            <a:off x="3378200" y="-939791"/>
            <a:ext cx="184666" cy="338554"/>
          </a:xfrm>
          <a:prstGeom prst="rect">
            <a:avLst/>
          </a:prstGeom>
          <a:noFill/>
        </p:spPr>
        <p:txBody>
          <a:bodyPr wrap="none" lIns="91332" tIns="45667" rIns="91332" bIns="45667" rtlCol="0">
            <a:spAutoFit/>
          </a:bodyPr>
          <a:lstStyle/>
          <a:p>
            <a:endParaRPr lang="en-US" dirty="0"/>
          </a:p>
        </p:txBody>
      </p:sp>
      <p:sp>
        <p:nvSpPr>
          <p:cNvPr id="54" name="TextBox 53"/>
          <p:cNvSpPr txBox="1"/>
          <p:nvPr/>
        </p:nvSpPr>
        <p:spPr>
          <a:xfrm>
            <a:off x="5890020" y="2209805"/>
            <a:ext cx="360997" cy="400110"/>
          </a:xfrm>
          <a:prstGeom prst="rect">
            <a:avLst/>
          </a:prstGeom>
          <a:noFill/>
        </p:spPr>
        <p:txBody>
          <a:bodyPr wrap="none" lIns="91332" tIns="45667" rIns="91332" bIns="45667" rtlCol="0">
            <a:spAutoFit/>
          </a:bodyPr>
          <a:lstStyle/>
          <a:p>
            <a:pPr algn="ctr"/>
            <a:r>
              <a:rPr lang="en-US" sz="1000" dirty="0"/>
              <a:t>VT</a:t>
            </a:r>
          </a:p>
          <a:p>
            <a:pPr algn="ctr"/>
            <a:r>
              <a:rPr lang="en-US" sz="1000" dirty="0"/>
              <a:t>6.6</a:t>
            </a:r>
          </a:p>
        </p:txBody>
      </p:sp>
      <p:sp>
        <p:nvSpPr>
          <p:cNvPr id="55" name="TextBox 54"/>
          <p:cNvSpPr txBox="1"/>
          <p:nvPr/>
        </p:nvSpPr>
        <p:spPr>
          <a:xfrm>
            <a:off x="6210350" y="2235209"/>
            <a:ext cx="431528" cy="400110"/>
          </a:xfrm>
          <a:prstGeom prst="rect">
            <a:avLst/>
          </a:prstGeom>
          <a:noFill/>
        </p:spPr>
        <p:txBody>
          <a:bodyPr wrap="none" lIns="91332" tIns="45667" rIns="91332" bIns="45667" rtlCol="0">
            <a:spAutoFit/>
          </a:bodyPr>
          <a:lstStyle/>
          <a:p>
            <a:pPr algn="ctr"/>
            <a:r>
              <a:rPr lang="en-US" sz="1000" dirty="0"/>
              <a:t>NH</a:t>
            </a:r>
          </a:p>
          <a:p>
            <a:pPr algn="ctr"/>
            <a:r>
              <a:rPr lang="en-US" sz="1000" dirty="0"/>
              <a:t>13.7</a:t>
            </a:r>
          </a:p>
        </p:txBody>
      </p:sp>
      <p:sp>
        <p:nvSpPr>
          <p:cNvPr id="56" name="TextBox 55"/>
          <p:cNvSpPr txBox="1"/>
          <p:nvPr/>
        </p:nvSpPr>
        <p:spPr>
          <a:xfrm>
            <a:off x="7543850" y="2540008"/>
            <a:ext cx="431528" cy="400110"/>
          </a:xfrm>
          <a:prstGeom prst="rect">
            <a:avLst/>
          </a:prstGeom>
          <a:noFill/>
        </p:spPr>
        <p:txBody>
          <a:bodyPr wrap="none" lIns="91332" tIns="45667" rIns="91332" bIns="45667" rtlCol="0">
            <a:spAutoFit/>
          </a:bodyPr>
          <a:lstStyle/>
          <a:p>
            <a:pPr algn="ctr"/>
            <a:r>
              <a:rPr lang="en-US" sz="1000" dirty="0"/>
              <a:t>MA</a:t>
            </a:r>
          </a:p>
          <a:p>
            <a:pPr algn="ctr"/>
            <a:r>
              <a:rPr lang="en-US" sz="1000" dirty="0"/>
              <a:t>12.7</a:t>
            </a:r>
          </a:p>
        </p:txBody>
      </p:sp>
      <p:sp>
        <p:nvSpPr>
          <p:cNvPr id="57" name="TextBox 56"/>
          <p:cNvSpPr txBox="1"/>
          <p:nvPr/>
        </p:nvSpPr>
        <p:spPr>
          <a:xfrm>
            <a:off x="7531156" y="2870210"/>
            <a:ext cx="431529" cy="400110"/>
          </a:xfrm>
          <a:prstGeom prst="rect">
            <a:avLst/>
          </a:prstGeom>
          <a:noFill/>
        </p:spPr>
        <p:txBody>
          <a:bodyPr wrap="none" lIns="91332" tIns="45667" rIns="91332" bIns="45667" rtlCol="0">
            <a:spAutoFit/>
          </a:bodyPr>
          <a:lstStyle/>
          <a:p>
            <a:pPr algn="ctr"/>
            <a:r>
              <a:rPr lang="en-US" sz="1000" dirty="0"/>
              <a:t>RI</a:t>
            </a:r>
          </a:p>
          <a:p>
            <a:pPr algn="ctr"/>
            <a:r>
              <a:rPr lang="en-US" sz="1000" dirty="0"/>
              <a:t>31.0</a:t>
            </a:r>
          </a:p>
        </p:txBody>
      </p:sp>
      <p:sp>
        <p:nvSpPr>
          <p:cNvPr id="64" name="TextBox 63"/>
          <p:cNvSpPr txBox="1"/>
          <p:nvPr/>
        </p:nvSpPr>
        <p:spPr>
          <a:xfrm>
            <a:off x="7543844" y="3340100"/>
            <a:ext cx="431529" cy="400110"/>
          </a:xfrm>
          <a:prstGeom prst="rect">
            <a:avLst/>
          </a:prstGeom>
          <a:noFill/>
        </p:spPr>
        <p:txBody>
          <a:bodyPr wrap="none" lIns="91332" tIns="45667" rIns="91332" bIns="45667" rtlCol="0">
            <a:spAutoFit/>
          </a:bodyPr>
          <a:lstStyle/>
          <a:p>
            <a:pPr algn="ctr"/>
            <a:r>
              <a:rPr lang="en-US" sz="1000" dirty="0"/>
              <a:t>CT</a:t>
            </a:r>
          </a:p>
          <a:p>
            <a:pPr algn="ctr"/>
            <a:r>
              <a:rPr lang="en-US" sz="1000" dirty="0"/>
              <a:t>28.0</a:t>
            </a:r>
          </a:p>
        </p:txBody>
      </p:sp>
      <p:sp>
        <p:nvSpPr>
          <p:cNvPr id="65" name="TextBox 64"/>
          <p:cNvSpPr txBox="1"/>
          <p:nvPr/>
        </p:nvSpPr>
        <p:spPr>
          <a:xfrm>
            <a:off x="7556546" y="3746501"/>
            <a:ext cx="431529" cy="400110"/>
          </a:xfrm>
          <a:prstGeom prst="rect">
            <a:avLst/>
          </a:prstGeom>
          <a:noFill/>
        </p:spPr>
        <p:txBody>
          <a:bodyPr wrap="none" lIns="91332" tIns="45667" rIns="91332" bIns="45667" rtlCol="0">
            <a:spAutoFit/>
          </a:bodyPr>
          <a:lstStyle/>
          <a:p>
            <a:pPr algn="ctr"/>
            <a:r>
              <a:rPr lang="en-US" sz="1000" dirty="0"/>
              <a:t>NJ</a:t>
            </a:r>
          </a:p>
          <a:p>
            <a:pPr algn="ctr"/>
            <a:r>
              <a:rPr lang="en-US" sz="1000" dirty="0"/>
              <a:t>39.2</a:t>
            </a:r>
          </a:p>
        </p:txBody>
      </p:sp>
      <p:sp>
        <p:nvSpPr>
          <p:cNvPr id="66" name="TextBox 65"/>
          <p:cNvSpPr txBox="1"/>
          <p:nvPr/>
        </p:nvSpPr>
        <p:spPr>
          <a:xfrm>
            <a:off x="6743755" y="4305300"/>
            <a:ext cx="431529" cy="400110"/>
          </a:xfrm>
          <a:prstGeom prst="rect">
            <a:avLst/>
          </a:prstGeom>
          <a:noFill/>
        </p:spPr>
        <p:txBody>
          <a:bodyPr wrap="none" lIns="91332" tIns="45667" rIns="91332" bIns="45667" rtlCol="0">
            <a:spAutoFit/>
          </a:bodyPr>
          <a:lstStyle/>
          <a:p>
            <a:pPr algn="ctr"/>
            <a:r>
              <a:rPr lang="en-US" sz="1000" dirty="0"/>
              <a:t>MD</a:t>
            </a:r>
          </a:p>
          <a:p>
            <a:pPr algn="ctr"/>
            <a:r>
              <a:rPr lang="en-US" sz="1000" dirty="0"/>
              <a:t>28.8</a:t>
            </a:r>
          </a:p>
        </p:txBody>
      </p:sp>
      <p:cxnSp>
        <p:nvCxnSpPr>
          <p:cNvPr id="68" name="Straight Connector 67"/>
          <p:cNvCxnSpPr/>
          <p:nvPr/>
        </p:nvCxnSpPr>
        <p:spPr>
          <a:xfrm>
            <a:off x="6146800" y="2514600"/>
            <a:ext cx="419100" cy="469900"/>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6451611" y="2552700"/>
            <a:ext cx="228600" cy="520700"/>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a:off x="6743702" y="2743200"/>
            <a:ext cx="927098" cy="495300"/>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H="1">
            <a:off x="6756402" y="3060700"/>
            <a:ext cx="711198" cy="266700"/>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flipV="1">
            <a:off x="6629402" y="3365500"/>
            <a:ext cx="1054098" cy="152400"/>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a:stCxn id="65" idx="1"/>
          </p:cNvCxnSpPr>
          <p:nvPr/>
        </p:nvCxnSpPr>
        <p:spPr>
          <a:xfrm flipH="1" flipV="1">
            <a:off x="6515102" y="3683001"/>
            <a:ext cx="1041444" cy="263554"/>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7518447" y="4127511"/>
            <a:ext cx="431528" cy="400110"/>
          </a:xfrm>
          <a:prstGeom prst="rect">
            <a:avLst/>
          </a:prstGeom>
          <a:noFill/>
        </p:spPr>
        <p:txBody>
          <a:bodyPr wrap="none" lIns="91332" tIns="45667" rIns="91332" bIns="45667" rtlCol="0">
            <a:spAutoFit/>
          </a:bodyPr>
          <a:lstStyle/>
          <a:p>
            <a:pPr algn="ctr"/>
            <a:r>
              <a:rPr lang="en-US" sz="1000" dirty="0"/>
              <a:t>DE</a:t>
            </a:r>
          </a:p>
          <a:p>
            <a:pPr algn="ctr"/>
            <a:r>
              <a:rPr lang="en-US" sz="1000" dirty="0"/>
              <a:t>29.2</a:t>
            </a:r>
          </a:p>
        </p:txBody>
      </p:sp>
      <p:cxnSp>
        <p:nvCxnSpPr>
          <p:cNvPr id="93" name="Straight Connector 92"/>
          <p:cNvCxnSpPr/>
          <p:nvPr/>
        </p:nvCxnSpPr>
        <p:spPr>
          <a:xfrm flipH="1" flipV="1">
            <a:off x="6451600" y="3771910"/>
            <a:ext cx="1192481" cy="441356"/>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H="1" flipV="1">
            <a:off x="6286500" y="3746500"/>
            <a:ext cx="558800" cy="660400"/>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99" name="TextBox 98"/>
          <p:cNvSpPr txBox="1"/>
          <p:nvPr/>
        </p:nvSpPr>
        <p:spPr>
          <a:xfrm>
            <a:off x="7518459" y="4584700"/>
            <a:ext cx="431528" cy="400110"/>
          </a:xfrm>
          <a:prstGeom prst="rect">
            <a:avLst/>
          </a:prstGeom>
          <a:noFill/>
        </p:spPr>
        <p:txBody>
          <a:bodyPr wrap="none" lIns="91332" tIns="45667" rIns="91332" bIns="45667" rtlCol="0">
            <a:spAutoFit/>
          </a:bodyPr>
          <a:lstStyle/>
          <a:p>
            <a:pPr algn="ctr"/>
            <a:r>
              <a:rPr lang="en-US" sz="1000" dirty="0"/>
              <a:t>DC</a:t>
            </a:r>
          </a:p>
          <a:p>
            <a:pPr algn="ctr"/>
            <a:r>
              <a:rPr lang="en-US" sz="1000" dirty="0"/>
              <a:t>37.2</a:t>
            </a:r>
          </a:p>
        </p:txBody>
      </p:sp>
      <p:cxnSp>
        <p:nvCxnSpPr>
          <p:cNvPr id="100" name="Straight Connector 99"/>
          <p:cNvCxnSpPr/>
          <p:nvPr/>
        </p:nvCxnSpPr>
        <p:spPr>
          <a:xfrm flipH="1" flipV="1">
            <a:off x="6324601" y="3873511"/>
            <a:ext cx="1282699" cy="838200"/>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1289910" y="5339000"/>
            <a:ext cx="360996" cy="400110"/>
          </a:xfrm>
          <a:prstGeom prst="rect">
            <a:avLst/>
          </a:prstGeom>
          <a:noFill/>
        </p:spPr>
        <p:txBody>
          <a:bodyPr wrap="none" lIns="91332" tIns="45667" rIns="91332" bIns="45667" rtlCol="0">
            <a:spAutoFit/>
          </a:bodyPr>
          <a:lstStyle/>
          <a:p>
            <a:pPr algn="ctr"/>
            <a:r>
              <a:rPr lang="en-US" sz="1000" dirty="0"/>
              <a:t>HI</a:t>
            </a:r>
          </a:p>
          <a:p>
            <a:pPr algn="ctr"/>
            <a:r>
              <a:rPr lang="en-US" sz="1000" dirty="0"/>
              <a:t>1.9</a:t>
            </a:r>
          </a:p>
        </p:txBody>
      </p:sp>
      <p:cxnSp>
        <p:nvCxnSpPr>
          <p:cNvPr id="72" name="Straight Connector 71"/>
          <p:cNvCxnSpPr>
            <a:stCxn id="70" idx="3"/>
          </p:cNvCxnSpPr>
          <p:nvPr/>
        </p:nvCxnSpPr>
        <p:spPr>
          <a:xfrm flipV="1">
            <a:off x="1650917" y="5394359"/>
            <a:ext cx="534967" cy="144700"/>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0" y="6237983"/>
            <a:ext cx="6453653" cy="461665"/>
          </a:xfrm>
          <a:prstGeom prst="rect">
            <a:avLst/>
          </a:prstGeom>
          <a:noFill/>
        </p:spPr>
        <p:txBody>
          <a:bodyPr wrap="square" rtlCol="0">
            <a:spAutoFit/>
          </a:bodyPr>
          <a:lstStyle/>
          <a:p>
            <a:r>
              <a:rPr lang="en-US" sz="1200" b="1" dirty="0" smtClean="0"/>
              <a:t>Note</a:t>
            </a:r>
            <a:r>
              <a:rPr lang="en-US" sz="1200" dirty="0" smtClean="0"/>
              <a:t>: Coverage </a:t>
            </a:r>
            <a:r>
              <a:rPr lang="en-US" sz="1200" dirty="0"/>
              <a:t>rates were calculated using HCCI enrollment data. Statewide insurance coverage totals were derived from the American Community Survey for 2011. </a:t>
            </a:r>
          </a:p>
        </p:txBody>
      </p:sp>
      <p:sp>
        <p:nvSpPr>
          <p:cNvPr id="73" name="TextBox 72"/>
          <p:cNvSpPr txBox="1"/>
          <p:nvPr/>
        </p:nvSpPr>
        <p:spPr>
          <a:xfrm>
            <a:off x="0" y="6557642"/>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6631860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HCCI Data Overview</a:t>
            </a:r>
            <a:endParaRPr lang="en-US" dirty="0"/>
          </a:p>
        </p:txBody>
      </p:sp>
      <p:sp>
        <p:nvSpPr>
          <p:cNvPr id="3" name="Content Placeholder 2"/>
          <p:cNvSpPr>
            <a:spLocks noGrp="1"/>
          </p:cNvSpPr>
          <p:nvPr>
            <p:ph idx="1"/>
          </p:nvPr>
        </p:nvSpPr>
        <p:spPr>
          <a:xfrm>
            <a:off x="167884" y="4500361"/>
            <a:ext cx="8618537" cy="1723549"/>
          </a:xfrm>
        </p:spPr>
        <p:txBody>
          <a:bodyPr/>
          <a:lstStyle/>
          <a:p>
            <a:pPr>
              <a:buFont typeface="Arial"/>
              <a:buChar char="•"/>
            </a:pPr>
            <a:r>
              <a:rPr lang="en-US" dirty="0" smtClean="0"/>
              <a:t>Approximately 1% of GDP; </a:t>
            </a:r>
          </a:p>
          <a:p>
            <a:pPr>
              <a:buFont typeface="Arial"/>
              <a:buChar char="•"/>
            </a:pPr>
            <a:endParaRPr lang="en-US" dirty="0"/>
          </a:p>
          <a:p>
            <a:pPr>
              <a:buFont typeface="Arial"/>
              <a:buChar char="•"/>
            </a:pPr>
            <a:r>
              <a:rPr lang="en-US" dirty="0" smtClean="0"/>
              <a:t>Approximately 5% of health care spending; </a:t>
            </a:r>
            <a:endParaRPr lang="en-US" dirty="0"/>
          </a:p>
          <a:p>
            <a:pPr>
              <a:buFont typeface="Arial"/>
              <a:buChar char="•"/>
            </a:pPr>
            <a:endParaRPr lang="en-US" dirty="0" smtClean="0"/>
          </a:p>
          <a:p>
            <a:pPr>
              <a:buFont typeface="Arial"/>
              <a:buChar char="•"/>
            </a:pPr>
            <a:r>
              <a:rPr lang="en-US" dirty="0" smtClean="0"/>
              <a:t>Average HRR contains 116,231 members</a:t>
            </a:r>
          </a:p>
          <a:p>
            <a:pPr>
              <a:buFont typeface="Arial"/>
              <a:buChar char="•"/>
            </a:pPr>
            <a:endParaRPr lang="en-US" dirty="0"/>
          </a:p>
          <a:p>
            <a:pPr>
              <a:buFont typeface="Arial"/>
              <a:buChar char="•"/>
            </a:pPr>
            <a:r>
              <a:rPr lang="en-US" dirty="0" smtClean="0"/>
              <a:t>Smallest HRR contains 3,492 members; largest HRR contains 1,439,182 </a:t>
            </a:r>
            <a:r>
              <a:rPr lang="en-US" dirty="0"/>
              <a:t>members</a:t>
            </a:r>
          </a:p>
        </p:txBody>
      </p:sp>
      <p:sp>
        <p:nvSpPr>
          <p:cNvPr id="4" name="Slide Number Placeholder 3"/>
          <p:cNvSpPr>
            <a:spLocks noGrp="1"/>
          </p:cNvSpPr>
          <p:nvPr>
            <p:ph type="sldNum" sz="quarter" idx="10"/>
          </p:nvPr>
        </p:nvSpPr>
        <p:spPr>
          <a:xfrm>
            <a:off x="8652642" y="6511938"/>
            <a:ext cx="84960" cy="184666"/>
          </a:xfrm>
        </p:spPr>
        <p:txBody>
          <a:bodyPr/>
          <a:lstStyle/>
          <a:p>
            <a:fld id="{B8CFF181-2F3B-4AA1-9654-173B98EB0EB6}" type="slidenum">
              <a:rPr lang="en-US" smtClean="0"/>
              <a:pPr/>
              <a:t>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122681400"/>
              </p:ext>
            </p:extLst>
          </p:nvPr>
        </p:nvGraphicFramePr>
        <p:xfrm>
          <a:off x="130347" y="1485900"/>
          <a:ext cx="11905644" cy="2832100"/>
        </p:xfrm>
        <a:graphic>
          <a:graphicData uri="http://schemas.openxmlformats.org/presentationml/2006/ole">
            <mc:AlternateContent xmlns:mc="http://schemas.openxmlformats.org/markup-compatibility/2006">
              <mc:Choice xmlns:v="urn:schemas-microsoft-com:vml" Requires="v">
                <p:oleObj spid="_x0000_s106553" name="Document" r:id="rId4" imgW="8382000" imgH="1993900" progId="Word.Document.12">
                  <p:embed/>
                </p:oleObj>
              </mc:Choice>
              <mc:Fallback>
                <p:oleObj name="Document" r:id="rId4" imgW="8382000" imgH="1993900" progId="Word.Document.12">
                  <p:embed/>
                  <p:pic>
                    <p:nvPicPr>
                      <p:cNvPr id="0" name=""/>
                      <p:cNvPicPr/>
                      <p:nvPr/>
                    </p:nvPicPr>
                    <p:blipFill>
                      <a:blip r:embed="rId5"/>
                      <a:stretch>
                        <a:fillRect/>
                      </a:stretch>
                    </p:blipFill>
                    <p:spPr>
                      <a:xfrm>
                        <a:off x="130347" y="1485900"/>
                        <a:ext cx="11905644" cy="2832100"/>
                      </a:xfrm>
                      <a:prstGeom prst="rect">
                        <a:avLst/>
                      </a:prstGeom>
                    </p:spPr>
                  </p:pic>
                </p:oleObj>
              </mc:Fallback>
            </mc:AlternateContent>
          </a:graphicData>
        </a:graphic>
      </p:graphicFrame>
      <p:sp>
        <p:nvSpPr>
          <p:cNvPr id="8" name="TextBox 7"/>
          <p:cNvSpPr txBox="1"/>
          <p:nvPr/>
        </p:nvSpPr>
        <p:spPr>
          <a:xfrm>
            <a:off x="0" y="6408321"/>
            <a:ext cx="2339102" cy="276999"/>
          </a:xfrm>
          <a:prstGeom prst="rect">
            <a:avLst/>
          </a:prstGeom>
          <a:noFill/>
        </p:spPr>
        <p:txBody>
          <a:bodyPr wrap="none" rtlCol="0">
            <a:spAutoFit/>
          </a:bodyPr>
          <a:lstStyle/>
          <a:p>
            <a:r>
              <a:rPr lang="en-US" sz="1200" b="1" dirty="0" smtClean="0"/>
              <a:t>Note</a:t>
            </a:r>
            <a:r>
              <a:rPr lang="en-US" sz="1200" dirty="0" smtClean="0"/>
              <a:t>: Prices are in 2011 dollars</a:t>
            </a:r>
            <a:endParaRPr lang="en-US" sz="1200" dirty="0"/>
          </a:p>
        </p:txBody>
      </p:sp>
      <p:sp>
        <p:nvSpPr>
          <p:cNvPr id="7" name="TextBox 6"/>
          <p:cNvSpPr txBox="1"/>
          <p:nvPr/>
        </p:nvSpPr>
        <p:spPr>
          <a:xfrm>
            <a:off x="0" y="6558596"/>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11316685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Sample</a:t>
            </a:r>
            <a:endParaRPr lang="en-US" dirty="0"/>
          </a:p>
        </p:txBody>
      </p:sp>
      <p:sp>
        <p:nvSpPr>
          <p:cNvPr id="3" name="Content Placeholder 2"/>
          <p:cNvSpPr>
            <a:spLocks noGrp="1"/>
          </p:cNvSpPr>
          <p:nvPr>
            <p:ph idx="1"/>
          </p:nvPr>
        </p:nvSpPr>
        <p:spPr>
          <a:xfrm>
            <a:off x="119074" y="1273186"/>
            <a:ext cx="8618537" cy="4985981"/>
          </a:xfrm>
        </p:spPr>
        <p:txBody>
          <a:bodyPr/>
          <a:lstStyle/>
          <a:p>
            <a:pPr>
              <a:buFont typeface="Arial"/>
              <a:buChar char="•"/>
            </a:pPr>
            <a:r>
              <a:rPr lang="en-US" sz="1800" dirty="0"/>
              <a:t>Limit to those age 18-64 with ESI </a:t>
            </a:r>
            <a:r>
              <a:rPr lang="en-US" sz="1800" dirty="0" smtClean="0"/>
              <a:t>coverage and at least 6 months of coverage;</a:t>
            </a:r>
            <a:endParaRPr lang="en-US" sz="1800" dirty="0"/>
          </a:p>
          <a:p>
            <a:pPr>
              <a:buFont typeface="Arial"/>
              <a:buChar char="•"/>
            </a:pPr>
            <a:endParaRPr lang="en-US" sz="1800" dirty="0"/>
          </a:p>
          <a:p>
            <a:pPr marL="0" indent="0"/>
            <a:endParaRPr lang="en-US" sz="1800" dirty="0"/>
          </a:p>
          <a:p>
            <a:pPr>
              <a:buFont typeface="Arial"/>
              <a:buChar char="•"/>
            </a:pPr>
            <a:r>
              <a:rPr lang="en-US" sz="1800" dirty="0" smtClean="0"/>
              <a:t>Three Samples</a:t>
            </a:r>
          </a:p>
          <a:p>
            <a:pPr>
              <a:buFont typeface="Arial"/>
              <a:buChar char="•"/>
            </a:pPr>
            <a:endParaRPr lang="en-US" sz="1800" dirty="0" smtClean="0"/>
          </a:p>
          <a:p>
            <a:pPr lvl="5">
              <a:buFont typeface="Arial"/>
              <a:buChar char="•"/>
            </a:pPr>
            <a:r>
              <a:rPr lang="en-US" sz="1800" dirty="0" smtClean="0"/>
              <a:t>Spending Sample: All physician, outpatient, and inpatient claims (no Rx)</a:t>
            </a:r>
            <a:endParaRPr lang="en-US" sz="1200" dirty="0"/>
          </a:p>
          <a:p>
            <a:pPr>
              <a:buFont typeface="Arial"/>
              <a:buChar char="•"/>
            </a:pPr>
            <a:endParaRPr lang="en-US" sz="1800" dirty="0"/>
          </a:p>
          <a:p>
            <a:pPr lvl="5">
              <a:buFont typeface="Arial"/>
              <a:buChar char="•"/>
            </a:pPr>
            <a:r>
              <a:rPr lang="en-US" sz="1800" dirty="0" smtClean="0"/>
              <a:t>Inpatient Sample: All inpatient facilities claims</a:t>
            </a:r>
          </a:p>
          <a:p>
            <a:pPr lvl="5">
              <a:buFont typeface="Arial"/>
              <a:buChar char="•"/>
            </a:pPr>
            <a:endParaRPr lang="en-US" sz="1800" dirty="0"/>
          </a:p>
          <a:p>
            <a:pPr lvl="5">
              <a:buFont typeface="Arial"/>
              <a:buChar char="•"/>
            </a:pPr>
            <a:r>
              <a:rPr lang="en-US" sz="1800" dirty="0" smtClean="0"/>
              <a:t>Procedure Samples: Hip </a:t>
            </a:r>
            <a:r>
              <a:rPr lang="en-US" sz="1800" dirty="0"/>
              <a:t>and knee replacements, vaginal and cesarean delivery, PTCA</a:t>
            </a:r>
            <a:r>
              <a:rPr lang="en-US" sz="1800" dirty="0" smtClean="0"/>
              <a:t>, colonoscopy, and lower limb MRI;</a:t>
            </a:r>
            <a:endParaRPr lang="en-US" sz="1800" dirty="0"/>
          </a:p>
          <a:p>
            <a:pPr marL="889552" lvl="5" indent="0">
              <a:buNone/>
            </a:pPr>
            <a:endParaRPr lang="en-US" sz="1800" dirty="0"/>
          </a:p>
          <a:p>
            <a:pPr lvl="5">
              <a:buFont typeface="Arial"/>
              <a:buChar char="•"/>
            </a:pPr>
            <a:endParaRPr lang="en-US" sz="1800" dirty="0"/>
          </a:p>
          <a:p>
            <a:pPr>
              <a:buFont typeface="Arial"/>
              <a:buChar char="•"/>
            </a:pPr>
            <a:r>
              <a:rPr lang="en-US" sz="1800" dirty="0"/>
              <a:t>Limit </a:t>
            </a:r>
            <a:r>
              <a:rPr lang="en-US" sz="1800" dirty="0" smtClean="0"/>
              <a:t>observations </a:t>
            </a:r>
            <a:r>
              <a:rPr lang="en-US" sz="1800" dirty="0"/>
              <a:t>to those with 1</a:t>
            </a:r>
            <a:r>
              <a:rPr lang="en-US" sz="1800" baseline="30000" dirty="0"/>
              <a:t>st</a:t>
            </a:r>
            <a:r>
              <a:rPr lang="en-US" sz="1800" dirty="0"/>
              <a:t> percentile &lt; price &lt;99</a:t>
            </a:r>
            <a:r>
              <a:rPr lang="en-US" sz="1800" baseline="30000" dirty="0"/>
              <a:t>th</a:t>
            </a:r>
            <a:r>
              <a:rPr lang="en-US" sz="1800" dirty="0"/>
              <a:t> percentile</a:t>
            </a:r>
            <a:r>
              <a:rPr lang="en-US" sz="1800" dirty="0" smtClean="0"/>
              <a:t>;</a:t>
            </a:r>
            <a:r>
              <a:rPr lang="en-US" sz="1800" dirty="0"/>
              <a:t> </a:t>
            </a:r>
            <a:r>
              <a:rPr lang="en-US" sz="1800" dirty="0" smtClean="0"/>
              <a:t>exclude those with length of stay in top 1% by DRG/Condition, require match to AHA; </a:t>
            </a:r>
            <a:endParaRPr lang="en-US" sz="1800" dirty="0"/>
          </a:p>
          <a:p>
            <a:pPr>
              <a:buFont typeface="Arial"/>
              <a:buChar char="•"/>
            </a:pPr>
            <a:endParaRPr lang="en-US" sz="1800" dirty="0"/>
          </a:p>
          <a:p>
            <a:pPr>
              <a:buFont typeface="Arial"/>
              <a:buChar char="•"/>
            </a:pPr>
            <a:r>
              <a:rPr lang="en-US" sz="1800" dirty="0"/>
              <a:t>Limit to providers doing 50 </a:t>
            </a:r>
            <a:r>
              <a:rPr lang="en-US" sz="1800" dirty="0" smtClean="0"/>
              <a:t>episodes per year </a:t>
            </a:r>
            <a:r>
              <a:rPr lang="en-US" sz="1800" dirty="0"/>
              <a:t>for inpatient analysis per year; 10 conditions for conditions per year.</a:t>
            </a:r>
          </a:p>
        </p:txBody>
      </p:sp>
      <p:sp>
        <p:nvSpPr>
          <p:cNvPr id="4" name="Slide Number Placeholder 3"/>
          <p:cNvSpPr>
            <a:spLocks noGrp="1"/>
          </p:cNvSpPr>
          <p:nvPr>
            <p:ph type="sldNum" sz="quarter" idx="10"/>
          </p:nvPr>
        </p:nvSpPr>
        <p:spPr>
          <a:xfrm>
            <a:off x="8652026" y="6511935"/>
            <a:ext cx="85585" cy="184666"/>
          </a:xfrm>
        </p:spPr>
        <p:txBody>
          <a:bodyPr/>
          <a:lstStyle/>
          <a:p>
            <a:fld id="{B8CFF181-2F3B-4AA1-9654-173B98EB0EB6}" type="slidenum">
              <a:rPr lang="en-US" smtClean="0"/>
              <a:pPr/>
              <a:t>8</a:t>
            </a:fld>
            <a:endParaRPr lang="en-US"/>
          </a:p>
        </p:txBody>
      </p:sp>
      <p:sp>
        <p:nvSpPr>
          <p:cNvPr id="5" name="TextBox 4"/>
          <p:cNvSpPr txBox="1"/>
          <p:nvPr/>
        </p:nvSpPr>
        <p:spPr>
          <a:xfrm>
            <a:off x="0" y="6523319"/>
            <a:ext cx="2128790" cy="215337"/>
          </a:xfrm>
          <a:prstGeom prst="rect">
            <a:avLst/>
          </a:prstGeom>
          <a:noFill/>
        </p:spPr>
        <p:txBody>
          <a:bodyPr wrap="none" lIns="91332" tIns="45667" rIns="91332" bIns="45667" rtlCol="0">
            <a:spAutoFit/>
          </a:bodyPr>
          <a:lstStyle/>
          <a:p>
            <a:r>
              <a:rPr lang="en-US" sz="800" dirty="0" smtClean="0"/>
              <a:t>© Cooper, Craig, Gaynor, and Van Reenen</a:t>
            </a:r>
            <a:endParaRPr lang="en-US" sz="800" dirty="0"/>
          </a:p>
        </p:txBody>
      </p:sp>
    </p:spTree>
    <p:extLst>
      <p:ext uri="{BB962C8B-B14F-4D97-AF65-F5344CB8AC3E}">
        <p14:creationId xmlns:p14="http://schemas.microsoft.com/office/powerpoint/2010/main" val="1062275705"/>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Presentation 1">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82"/>
        </a:dk2>
        <a:lt2>
          <a:srgbClr val="000000"/>
        </a:lt2>
        <a:accent1>
          <a:srgbClr val="0000FF"/>
        </a:accent1>
        <a:accent2>
          <a:srgbClr val="800080"/>
        </a:accent2>
        <a:accent3>
          <a:srgbClr val="FFFFFF"/>
        </a:accent3>
        <a:accent4>
          <a:srgbClr val="000000"/>
        </a:accent4>
        <a:accent5>
          <a:srgbClr val="AAAAFF"/>
        </a:accent5>
        <a:accent6>
          <a:srgbClr val="730073"/>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FEFB00"/>
        </a:lt2>
        <a:accent1>
          <a:srgbClr val="0000FE"/>
        </a:accent1>
        <a:accent2>
          <a:srgbClr val="98009C"/>
        </a:accent2>
        <a:accent3>
          <a:srgbClr val="AAAAAA"/>
        </a:accent3>
        <a:accent4>
          <a:srgbClr val="DADADA"/>
        </a:accent4>
        <a:accent5>
          <a:srgbClr val="AAAAFE"/>
        </a:accent5>
        <a:accent6>
          <a:srgbClr val="89008D"/>
        </a:accent6>
        <a:hlink>
          <a:srgbClr val="6598FF"/>
        </a:hlink>
        <a:folHlink>
          <a:srgbClr val="33CB3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50425</TotalTime>
  <Words>5742</Words>
  <Application>Microsoft Macintosh PowerPoint</Application>
  <PresentationFormat>Custom</PresentationFormat>
  <Paragraphs>1565</Paragraphs>
  <Slides>48</Slides>
  <Notes>27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1" baseType="lpstr">
      <vt:lpstr>Blank Presentation</vt:lpstr>
      <vt:lpstr>Document</vt:lpstr>
      <vt:lpstr>Worksheet</vt:lpstr>
      <vt:lpstr>PowerPoint Presentation</vt:lpstr>
      <vt:lpstr>Introduction</vt:lpstr>
      <vt:lpstr>This Paper</vt:lpstr>
      <vt:lpstr>Outline</vt:lpstr>
      <vt:lpstr>PowerPoint Presentation</vt:lpstr>
      <vt:lpstr>Overview of the HCCI Data</vt:lpstr>
      <vt:lpstr>National Coverage of Data</vt:lpstr>
      <vt:lpstr>HCCI Data Overview</vt:lpstr>
      <vt:lpstr>Data Sample</vt:lpstr>
      <vt:lpstr>Definition of Price</vt:lpstr>
      <vt:lpstr>How Medicare Sets Prices</vt:lpstr>
      <vt:lpstr>Calculating Medicare PPS Payments</vt:lpstr>
      <vt:lpstr>Charge/Negotiated Price/Medicare Fee Ratio</vt:lpstr>
      <vt:lpstr>Knee Replacement Negotiated Prices and Charges ‘08 – ‘11</vt:lpstr>
      <vt:lpstr>Correlation Across Price Measures</vt:lpstr>
      <vt:lpstr>PowerPoint Presentation</vt:lpstr>
      <vt:lpstr>Medicare and ESI Overall Spending Per Beneficiary</vt:lpstr>
      <vt:lpstr>Scatter Plot of Ranking of Medicare Spending Per Beneficiary and Private Spending Per Beneficiary</vt:lpstr>
      <vt:lpstr>Decomposing the Impact of Price and Volume on Spending</vt:lpstr>
      <vt:lpstr>Spending Per Beneficiary with Fixed Prices and Quantities</vt:lpstr>
      <vt:lpstr>Decomposing the Impact of Price and Volume on Spending</vt:lpstr>
      <vt:lpstr>Formal Decompositions of Variance</vt:lpstr>
      <vt:lpstr>Decomposition Results</vt:lpstr>
      <vt:lpstr>PowerPoint Presentation</vt:lpstr>
      <vt:lpstr>Inpatient Prices</vt:lpstr>
      <vt:lpstr>Inpatient Prices—normalized using the wage index</vt:lpstr>
      <vt:lpstr>The Price of a Knee Replacement is Higher in South Dakota than it is in Manhattan</vt:lpstr>
      <vt:lpstr>PowerPoint Presentation</vt:lpstr>
      <vt:lpstr>PowerPoint Presentation</vt:lpstr>
      <vt:lpstr>PowerPoint Presentation</vt:lpstr>
      <vt:lpstr>Divergence from Law of One Price in Non-Health Markets</vt:lpstr>
      <vt:lpstr>Knee Replacement Facility Prices Within Markets</vt:lpstr>
      <vt:lpstr>Colonoscopy Facility Prices Within Markets</vt:lpstr>
      <vt:lpstr>Lower Limb MRI Facility Prices Within Markets</vt:lpstr>
      <vt:lpstr>PowerPoint Presentation</vt:lpstr>
      <vt:lpstr>Drivers of Price Variation</vt:lpstr>
      <vt:lpstr>Construction of Explanatory Variables</vt:lpstr>
      <vt:lpstr>Additional Controls</vt:lpstr>
      <vt:lpstr>Measures of Hospital Quality </vt:lpstr>
      <vt:lpstr>Bivariate Correlations: Price and Local and Hospital Characteristics</vt:lpstr>
      <vt:lpstr>Estimating Equation </vt:lpstr>
      <vt:lpstr>PowerPoint Presentation</vt:lpstr>
      <vt:lpstr>PowerPoint Presentation</vt:lpstr>
      <vt:lpstr>Inpatient Regression with Controls for Quality</vt:lpstr>
      <vt:lpstr>Condition-Level Regressions</vt:lpstr>
      <vt:lpstr>Conclusions</vt:lpstr>
      <vt:lpstr>Conclusions Con’t</vt:lpstr>
      <vt:lpstr>Policy Implications</vt:lpstr>
    </vt:vector>
  </TitlesOfParts>
  <Manager>Firm I&amp;T</Manager>
  <Company>McKinsey &amp;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McKinsey User</dc:creator>
  <cp:keywords>V5</cp:keywords>
  <dc:description>US version</dc:description>
  <cp:lastModifiedBy>Zack Cooper</cp:lastModifiedBy>
  <cp:revision>936</cp:revision>
  <cp:lastPrinted>2015-11-08T20:24:18Z</cp:lastPrinted>
  <dcterms:created xsi:type="dcterms:W3CDTF">2003-04-17T01:13:05Z</dcterms:created>
  <dcterms:modified xsi:type="dcterms:W3CDTF">2015-12-07T13:01:33Z</dcterms:modified>
  <cp:category>POT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US</vt:lpwstr>
  </property>
  <property fmtid="{D5CDD505-2E9C-101B-9397-08002B2CF9AE}" pid="4" name="NotesPageLayout">
    <vt:lpwstr>Lower</vt:lpwstr>
  </property>
  <property fmtid="{D5CDD505-2E9C-101B-9397-08002B2CF9AE}" pid="5" name="DocID">
    <vt:lpwstr/>
  </property>
  <property fmtid="{D5CDD505-2E9C-101B-9397-08002B2CF9AE}" pid="6" name="DocIDinTitle">
    <vt:bool>true</vt:bool>
  </property>
  <property fmtid="{D5CDD505-2E9C-101B-9397-08002B2CF9AE}" pid="7" name="DocIDinSlide">
    <vt:bool>true</vt:bool>
  </property>
  <property fmtid="{D5CDD505-2E9C-101B-9397-08002B2CF9AE}" pid="8" name="DocIDPosition">
    <vt:i4>0</vt:i4>
  </property>
</Properties>
</file>